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12.jpg" ContentType="image/jpg"/>
  <Override PartName="/ppt/notesSlides/notesSlide28.xml" ContentType="application/vnd.openxmlformats-officedocument.presentationml.notesSlide+xml"/>
  <Override PartName="/ppt/media/image13.jpg" ContentType="image/jpg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14.jpg" ContentType="image/jpg"/>
  <Override PartName="/ppt/notesSlides/notesSlide35.xml" ContentType="application/vnd.openxmlformats-officedocument.presentationml.notesSlide+xml"/>
  <Override PartName="/ppt/media/image15.jpg" ContentType="image/jpg"/>
  <Override PartName="/ppt/notesSlides/notesSlide36.xml" ContentType="application/vnd.openxmlformats-officedocument.presentationml.notesSlide+xml"/>
  <Override PartName="/ppt/media/image16.jpg" ContentType="image/jpg"/>
  <Override PartName="/ppt/notesSlides/notesSlide37.xml" ContentType="application/vnd.openxmlformats-officedocument.presentationml.notesSlide+xml"/>
  <Override PartName="/ppt/media/image17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sldIdLst>
    <p:sldId id="2540" r:id="rId5"/>
    <p:sldId id="254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554" r:id="rId14"/>
    <p:sldId id="2542" r:id="rId15"/>
    <p:sldId id="2543" r:id="rId16"/>
    <p:sldId id="2544" r:id="rId17"/>
    <p:sldId id="2545" r:id="rId18"/>
    <p:sldId id="2546" r:id="rId19"/>
    <p:sldId id="2623" r:id="rId20"/>
    <p:sldId id="2548" r:id="rId21"/>
    <p:sldId id="2552" r:id="rId22"/>
    <p:sldId id="2549" r:id="rId23"/>
    <p:sldId id="2551" r:id="rId24"/>
    <p:sldId id="2550" r:id="rId25"/>
    <p:sldId id="2553" r:id="rId26"/>
    <p:sldId id="2567" r:id="rId27"/>
    <p:sldId id="666" r:id="rId28"/>
    <p:sldId id="2602" r:id="rId29"/>
    <p:sldId id="2586" r:id="rId30"/>
    <p:sldId id="427" r:id="rId31"/>
    <p:sldId id="298" r:id="rId32"/>
    <p:sldId id="2604" r:id="rId33"/>
    <p:sldId id="2608" r:id="rId34"/>
    <p:sldId id="2616" r:id="rId35"/>
    <p:sldId id="2617" r:id="rId36"/>
    <p:sldId id="2618" r:id="rId37"/>
    <p:sldId id="2619" r:id="rId38"/>
    <p:sldId id="2620" r:id="rId39"/>
    <p:sldId id="2621" r:id="rId40"/>
    <p:sldId id="2622" r:id="rId41"/>
    <p:sldId id="263" r:id="rId42"/>
    <p:sldId id="264" r:id="rId43"/>
    <p:sldId id="265" r:id="rId44"/>
    <p:sldId id="266" r:id="rId45"/>
    <p:sldId id="267" r:id="rId4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62" d="100"/>
          <a:sy n="162" d="100"/>
        </p:scale>
        <p:origin x="1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gens Vinther Møller" userId="61d9e108-7c85-44ab-92de-79a486b96d61" providerId="ADAL" clId="{7C790C43-E944-41C1-9F8D-649E761AAE6E}"/>
    <pc:docChg chg="undo custSel addSld delSld modSld sldOrd">
      <pc:chgData name="Mogens Vinther Møller" userId="61d9e108-7c85-44ab-92de-79a486b96d61" providerId="ADAL" clId="{7C790C43-E944-41C1-9F8D-649E761AAE6E}" dt="2026-04-23T07:07:09.158" v="134" actId="1076"/>
      <pc:docMkLst>
        <pc:docMk/>
      </pc:docMkLst>
      <pc:sldChg chg="modSp mod">
        <pc:chgData name="Mogens Vinther Møller" userId="61d9e108-7c85-44ab-92de-79a486b96d61" providerId="ADAL" clId="{7C790C43-E944-41C1-9F8D-649E761AAE6E}" dt="2026-04-22T12:57:37.654" v="1" actId="20577"/>
        <pc:sldMkLst>
          <pc:docMk/>
          <pc:sldMk cId="0" sldId="2545"/>
        </pc:sldMkLst>
        <pc:graphicFrameChg chg="modGraphic">
          <ac:chgData name="Mogens Vinther Møller" userId="61d9e108-7c85-44ab-92de-79a486b96d61" providerId="ADAL" clId="{7C790C43-E944-41C1-9F8D-649E761AAE6E}" dt="2026-04-22T12:57:37.654" v="1" actId="20577"/>
          <ac:graphicFrameMkLst>
            <pc:docMk/>
            <pc:sldMk cId="0" sldId="2545"/>
            <ac:graphicFrameMk id="12" creationId="{00000000-0000-0000-0000-000000000000}"/>
          </ac:graphicFrameMkLst>
        </pc:graphicFrameChg>
      </pc:sldChg>
      <pc:sldChg chg="addSp delSp modSp">
        <pc:chgData name="Mogens Vinther Møller" userId="61d9e108-7c85-44ab-92de-79a486b96d61" providerId="ADAL" clId="{7C790C43-E944-41C1-9F8D-649E761AAE6E}" dt="2026-04-22T13:41:58.713" v="28" actId="478"/>
        <pc:sldMkLst>
          <pc:docMk/>
          <pc:sldMk cId="0" sldId="2546"/>
        </pc:sldMkLst>
      </pc:sldChg>
      <pc:sldChg chg="modSp mod ord">
        <pc:chgData name="Mogens Vinther Møller" userId="61d9e108-7c85-44ab-92de-79a486b96d61" providerId="ADAL" clId="{7C790C43-E944-41C1-9F8D-649E761AAE6E}" dt="2026-04-22T13:56:51.580" v="85" actId="20577"/>
        <pc:sldMkLst>
          <pc:docMk/>
          <pc:sldMk cId="0" sldId="2550"/>
        </pc:sldMkLst>
        <pc:spChg chg="mod">
          <ac:chgData name="Mogens Vinther Møller" userId="61d9e108-7c85-44ab-92de-79a486b96d61" providerId="ADAL" clId="{7C790C43-E944-41C1-9F8D-649E761AAE6E}" dt="2026-04-22T13:56:51.580" v="85" actId="20577"/>
          <ac:spMkLst>
            <pc:docMk/>
            <pc:sldMk cId="0" sldId="2550"/>
            <ac:spMk id="24" creationId="{00000000-0000-0000-0000-000000000000}"/>
          </ac:spMkLst>
        </pc:spChg>
      </pc:sldChg>
      <pc:sldChg chg="modSp mod ord">
        <pc:chgData name="Mogens Vinther Møller" userId="61d9e108-7c85-44ab-92de-79a486b96d61" providerId="ADAL" clId="{7C790C43-E944-41C1-9F8D-649E761AAE6E}" dt="2026-04-22T13:21:29.805" v="9" actId="6549"/>
        <pc:sldMkLst>
          <pc:docMk/>
          <pc:sldMk cId="0" sldId="2551"/>
        </pc:sldMkLst>
        <pc:spChg chg="mod">
          <ac:chgData name="Mogens Vinther Møller" userId="61d9e108-7c85-44ab-92de-79a486b96d61" providerId="ADAL" clId="{7C790C43-E944-41C1-9F8D-649E761AAE6E}" dt="2026-04-22T13:21:29.805" v="9" actId="6549"/>
          <ac:spMkLst>
            <pc:docMk/>
            <pc:sldMk cId="0" sldId="2551"/>
            <ac:spMk id="205" creationId="{00000000-0000-0000-0000-000000000000}"/>
          </ac:spMkLst>
        </pc:spChg>
      </pc:sldChg>
      <pc:sldChg chg="modSp mod ord">
        <pc:chgData name="Mogens Vinther Møller" userId="61d9e108-7c85-44ab-92de-79a486b96d61" providerId="ADAL" clId="{7C790C43-E944-41C1-9F8D-649E761AAE6E}" dt="2026-04-22T13:24:57.720" v="25" actId="20577"/>
        <pc:sldMkLst>
          <pc:docMk/>
          <pc:sldMk cId="0" sldId="2552"/>
        </pc:sldMkLst>
        <pc:spChg chg="mod">
          <ac:chgData name="Mogens Vinther Møller" userId="61d9e108-7c85-44ab-92de-79a486b96d61" providerId="ADAL" clId="{7C790C43-E944-41C1-9F8D-649E761AAE6E}" dt="2026-04-22T13:24:34.928" v="17" actId="20577"/>
          <ac:spMkLst>
            <pc:docMk/>
            <pc:sldMk cId="0" sldId="2552"/>
            <ac:spMk id="50" creationId="{00000000-0000-0000-0000-000000000000}"/>
          </ac:spMkLst>
        </pc:spChg>
        <pc:spChg chg="mod">
          <ac:chgData name="Mogens Vinther Møller" userId="61d9e108-7c85-44ab-92de-79a486b96d61" providerId="ADAL" clId="{7C790C43-E944-41C1-9F8D-649E761AAE6E}" dt="2026-04-22T13:24:57.720" v="25" actId="20577"/>
          <ac:spMkLst>
            <pc:docMk/>
            <pc:sldMk cId="0" sldId="2552"/>
            <ac:spMk id="82" creationId="{00000000-0000-0000-0000-000000000000}"/>
          </ac:spMkLst>
        </pc:spChg>
      </pc:sldChg>
      <pc:sldChg chg="add setBg">
        <pc:chgData name="Mogens Vinther Møller" userId="61d9e108-7c85-44ab-92de-79a486b96d61" providerId="ADAL" clId="{7C790C43-E944-41C1-9F8D-649E761AAE6E}" dt="2026-04-22T13:42:21.333" v="29"/>
        <pc:sldMkLst>
          <pc:docMk/>
          <pc:sldMk cId="0" sldId="2623"/>
        </pc:sldMkLst>
      </pc:sldChg>
      <pc:sldChg chg="addSp delSp modSp new mod modClrScheme chgLayout">
        <pc:chgData name="Mogens Vinther Møller" userId="61d9e108-7c85-44ab-92de-79a486b96d61" providerId="ADAL" clId="{7C790C43-E944-41C1-9F8D-649E761AAE6E}" dt="2026-04-23T07:07:09.158" v="134" actId="1076"/>
        <pc:sldMkLst>
          <pc:docMk/>
          <pc:sldMk cId="206010169" sldId="2624"/>
        </pc:sldMkLst>
        <pc:spChg chg="del mod ord">
          <ac:chgData name="Mogens Vinther Møller" userId="61d9e108-7c85-44ab-92de-79a486b96d61" providerId="ADAL" clId="{7C790C43-E944-41C1-9F8D-649E761AAE6E}" dt="2026-04-23T07:05:57.711" v="87" actId="700"/>
          <ac:spMkLst>
            <pc:docMk/>
            <pc:sldMk cId="206010169" sldId="2624"/>
            <ac:spMk id="2" creationId="{016AEF6F-2792-9CE2-46AF-7EDB3230C1F4}"/>
          </ac:spMkLst>
        </pc:spChg>
        <pc:spChg chg="del mod ord">
          <ac:chgData name="Mogens Vinther Møller" userId="61d9e108-7c85-44ab-92de-79a486b96d61" providerId="ADAL" clId="{7C790C43-E944-41C1-9F8D-649E761AAE6E}" dt="2026-04-23T07:05:57.711" v="87" actId="700"/>
          <ac:spMkLst>
            <pc:docMk/>
            <pc:sldMk cId="206010169" sldId="2624"/>
            <ac:spMk id="3" creationId="{F98A425F-CDA1-5C79-53C6-9B8877EC74E6}"/>
          </ac:spMkLst>
        </pc:spChg>
        <pc:spChg chg="add mod ord">
          <ac:chgData name="Mogens Vinther Møller" userId="61d9e108-7c85-44ab-92de-79a486b96d61" providerId="ADAL" clId="{7C790C43-E944-41C1-9F8D-649E761AAE6E}" dt="2026-04-23T07:07:08.534" v="133" actId="1076"/>
          <ac:spMkLst>
            <pc:docMk/>
            <pc:sldMk cId="206010169" sldId="2624"/>
            <ac:spMk id="4" creationId="{8F6F7CDC-BB8C-4697-8BEB-1383BA2F1FD3}"/>
          </ac:spMkLst>
        </pc:spChg>
        <pc:spChg chg="add del mod ord">
          <ac:chgData name="Mogens Vinther Møller" userId="61d9e108-7c85-44ab-92de-79a486b96d61" providerId="ADAL" clId="{7C790C43-E944-41C1-9F8D-649E761AAE6E}" dt="2026-04-23T07:06:01.438" v="88" actId="478"/>
          <ac:spMkLst>
            <pc:docMk/>
            <pc:sldMk cId="206010169" sldId="2624"/>
            <ac:spMk id="5" creationId="{E3340191-4D0E-61EC-4CF9-9ADA8FFAA4B7}"/>
          </ac:spMkLst>
        </pc:spChg>
        <pc:picChg chg="add mod">
          <ac:chgData name="Mogens Vinther Møller" userId="61d9e108-7c85-44ab-92de-79a486b96d61" providerId="ADAL" clId="{7C790C43-E944-41C1-9F8D-649E761AAE6E}" dt="2026-04-23T07:07:09.158" v="134" actId="1076"/>
          <ac:picMkLst>
            <pc:docMk/>
            <pc:sldMk cId="206010169" sldId="2624"/>
            <ac:picMk id="7" creationId="{097A5772-1179-631D-8193-9E7D5094713C}"/>
          </ac:picMkLst>
        </pc:picChg>
      </pc:sldChg>
    </pc:docChg>
  </pc:docChgLst>
  <pc:docChgLst>
    <pc:chgData name="Johan lyck" userId="1e7cb3a0-4180-4fad-803e-597faf0c59df" providerId="ADAL" clId="{DDAF3E9A-4831-4DA5-88D9-92D18657E7AB}"/>
    <pc:docChg chg="delSld">
      <pc:chgData name="Johan lyck" userId="1e7cb3a0-4180-4fad-803e-597faf0c59df" providerId="ADAL" clId="{DDAF3E9A-4831-4DA5-88D9-92D18657E7AB}" dt="2026-04-24T10:39:25.354" v="0" actId="47"/>
      <pc:docMkLst>
        <pc:docMk/>
      </pc:docMkLst>
      <pc:sldChg chg="del">
        <pc:chgData name="Johan lyck" userId="1e7cb3a0-4180-4fad-803e-597faf0c59df" providerId="ADAL" clId="{DDAF3E9A-4831-4DA5-88D9-92D18657E7AB}" dt="2026-04-24T10:39:25.354" v="0" actId="47"/>
        <pc:sldMkLst>
          <pc:docMk/>
          <pc:sldMk cId="206010169" sldId="26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Aktiekurs (DKK)</c:v>
                </c:pt>
              </c:strCache>
            </c:strRef>
          </c:tx>
          <c:spPr>
            <a:ln w="38100" cap="flat">
              <a:solidFill>
                <a:srgbClr val="C9A84C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C9A84C"/>
              </a:solidFill>
              <a:ln w="9525" cap="flat">
                <a:solidFill>
                  <a:srgbClr val="C9A84C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1B2A4A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302</c:v>
                </c:pt>
                <c:pt idx="1">
                  <c:v>234</c:v>
                </c:pt>
                <c:pt idx="2">
                  <c:v>200</c:v>
                </c:pt>
                <c:pt idx="3">
                  <c:v>172</c:v>
                </c:pt>
                <c:pt idx="4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C-45E4-B6CB-603244D743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Indre værdi/NAV (DKK)</c:v>
                </c:pt>
              </c:strCache>
            </c:strRef>
          </c:tx>
          <c:spPr>
            <a:ln w="38100" cap="flat">
              <a:solidFill>
                <a:srgbClr val="1B2A4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1B2A4A"/>
              </a:solidFill>
              <a:ln w="9525" cap="flat">
                <a:solidFill>
                  <a:srgbClr val="1B2A4A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1B2A4A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261</c:v>
                </c:pt>
                <c:pt idx="1">
                  <c:v>322</c:v>
                </c:pt>
                <c:pt idx="2">
                  <c:v>324</c:v>
                </c:pt>
                <c:pt idx="3">
                  <c:v>335</c:v>
                </c:pt>
                <c:pt idx="4">
                  <c:v>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5C-45E4-B6CB-603244D743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556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18096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DKK mio.</c:v>
                </c:pt>
              </c:strCache>
            </c:strRef>
          </c:tx>
          <c:spPr>
            <a:solidFill>
              <a:srgbClr val="1B2A4A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23-43E9-B73D-5D5DD30A8AC0}"/>
              </c:ext>
            </c:extLst>
          </c:dPt>
          <c:dPt>
            <c:idx val="1"/>
            <c:invertIfNegative val="0"/>
            <c:bubble3D val="0"/>
            <c:spPr>
              <a:solidFill>
                <a:srgbClr val="2E4A7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323-43E9-B73D-5D5DD30A8AC0}"/>
              </c:ext>
            </c:extLst>
          </c:dPt>
          <c:dPt>
            <c:idx val="2"/>
            <c:invertIfNegative val="0"/>
            <c:bubble3D val="0"/>
            <c:spPr>
              <a:solidFill>
                <a:srgbClr val="3D6B9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323-43E9-B73D-5D5DD30A8AC0}"/>
              </c:ext>
            </c:extLst>
          </c:dPt>
          <c:dPt>
            <c:idx val="3"/>
            <c:invertIfNegative val="0"/>
            <c:bubble3D val="0"/>
            <c:spPr>
              <a:solidFill>
                <a:srgbClr val="C9A84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9323-43E9-B73D-5D5DD30A8AC0}"/>
              </c:ext>
            </c:extLst>
          </c:dPt>
          <c:dPt>
            <c:idx val="4"/>
            <c:invertIfNegative val="0"/>
            <c:bubble3D val="0"/>
            <c:spPr>
              <a:solidFill>
                <a:srgbClr val="2D6A4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9323-43E9-B73D-5D5DD30A8AC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Nettoomsætning</c:v>
                </c:pt>
                <c:pt idx="1">
                  <c:v>Bruttoresultat</c:v>
                </c:pt>
                <c:pt idx="2">
                  <c:v>EBIT</c:v>
                </c:pt>
                <c:pt idx="3">
                  <c:v>Res. f. skat &amp; værdireg.</c:v>
                </c:pt>
                <c:pt idx="4">
                  <c:v>Årets resultat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204</c:v>
                </c:pt>
                <c:pt idx="1">
                  <c:v>134</c:v>
                </c:pt>
                <c:pt idx="2">
                  <c:v>115</c:v>
                </c:pt>
                <c:pt idx="3">
                  <c:v>76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23-43E9-B73D-5D5DD30A8A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556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18096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1B2A4A"/>
                </a:solidFill>
                <a:latin typeface="Arial"/>
              </a:defRPr>
            </a:pPr>
            <a:r>
              <a:rPr lang="da-DK" sz="1000" b="0" i="0" u="none" strike="noStrike">
                <a:solidFill>
                  <a:srgbClr val="1B2A4A"/>
                </a:solidFill>
                <a:latin typeface="Arial"/>
              </a:rPr>
              <a:t>Omsætning &amp; EBIT (DKK mio.)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Nettoomsætning</c:v>
                </c:pt>
              </c:strCache>
            </c:strRef>
          </c:tx>
          <c:spPr>
            <a:solidFill>
              <a:srgbClr val="1B2A4A"/>
            </a:solidFill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183</c:v>
                </c:pt>
                <c:pt idx="1">
                  <c:v>189</c:v>
                </c:pt>
                <c:pt idx="2">
                  <c:v>197</c:v>
                </c:pt>
                <c:pt idx="3">
                  <c:v>202</c:v>
                </c:pt>
                <c:pt idx="4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6-43DF-8ECE-4D2E72F39C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EBIT</c:v>
                </c:pt>
              </c:strCache>
            </c:strRef>
          </c:tx>
          <c:spPr>
            <a:solidFill>
              <a:srgbClr val="C9A84C"/>
            </a:solidFill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116</c:v>
                </c:pt>
                <c:pt idx="1">
                  <c:v>114</c:v>
                </c:pt>
                <c:pt idx="2">
                  <c:v>121</c:v>
                </c:pt>
                <c:pt idx="3">
                  <c:v>114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6-43DF-8ECE-4D2E72F39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556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18096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1B2A4A"/>
                </a:solidFill>
                <a:latin typeface="Arial"/>
              </a:defRPr>
            </a:pPr>
            <a:r>
              <a:rPr lang="da-DK" sz="1000" b="0" i="0" u="none" strike="noStrike">
                <a:solidFill>
                  <a:srgbClr val="1B2A4A"/>
                </a:solidFill>
                <a:latin typeface="Arial"/>
              </a:rPr>
              <a:t>Loan to Value – LTV (%)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LTV (%)</c:v>
                </c:pt>
              </c:strCache>
            </c:strRef>
          </c:tx>
          <c:spPr>
            <a:ln w="38100" cap="flat">
              <a:solidFill>
                <a:srgbClr val="C9A84C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C9A84C"/>
              </a:solidFill>
              <a:ln w="9525" cap="flat">
                <a:solidFill>
                  <a:srgbClr val="C9A84C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1B2A4A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43.9</c:v>
                </c:pt>
                <c:pt idx="1">
                  <c:v>42.5</c:v>
                </c:pt>
                <c:pt idx="2">
                  <c:v>44.3</c:v>
                </c:pt>
                <c:pt idx="3">
                  <c:v>46.2</c:v>
                </c:pt>
                <c:pt idx="4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F-4052-A295-43608DCB14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556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18096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Nettoomsætning</c:v>
                </c:pt>
              </c:strCache>
            </c:strRef>
          </c:tx>
          <c:spPr>
            <a:solidFill>
              <a:srgbClr val="1B2A4A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K/S Danske
Immobilien</c:v>
                </c:pt>
                <c:pt idx="1">
                  <c:v>Prime Office
Kontor</c:v>
                </c:pt>
                <c:pt idx="2">
                  <c:v>MC Property
Fund Hamburg</c:v>
                </c:pt>
                <c:pt idx="3">
                  <c:v>Mejlbryggen
(Aarhus Ø)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123</c:v>
                </c:pt>
                <c:pt idx="1">
                  <c:v>51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C-4E48-B55B-E615631BBF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EBIT</c:v>
                </c:pt>
              </c:strCache>
            </c:strRef>
          </c:tx>
          <c:spPr>
            <a:solidFill>
              <a:srgbClr val="C9A84C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K/S Danske
Immobilien</c:v>
                </c:pt>
                <c:pt idx="1">
                  <c:v>Prime Office
Kontor</c:v>
                </c:pt>
                <c:pt idx="2">
                  <c:v>MC Property
Fund Hamburg</c:v>
                </c:pt>
                <c:pt idx="3">
                  <c:v>Mejlbryggen
(Aarhus Ø)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68</c:v>
                </c:pt>
                <c:pt idx="1">
                  <c:v>41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BC-4E48-B55B-E615631BBF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4A556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18096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Dagsværdi</c:v>
                </c:pt>
              </c:strCache>
            </c:strRef>
          </c:tx>
          <c:spPr>
            <a:solidFill>
              <a:srgbClr val="1E276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rgbClr val="FFFFFF"/>
                    </a:solidFill>
                    <a:latin typeface="Calibri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3328</c:v>
                </c:pt>
                <c:pt idx="1">
                  <c:v>3595</c:v>
                </c:pt>
                <c:pt idx="2">
                  <c:v>3600</c:v>
                </c:pt>
                <c:pt idx="3">
                  <c:v>4131</c:v>
                </c:pt>
                <c:pt idx="4">
                  <c:v>4464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C-4352-B979-872EF192B0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1A1A1A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5000"/>
          <c:min val="0"/>
        </c:scaling>
        <c:delete val="0"/>
        <c:axPos val="l"/>
        <c:majorGridlines>
          <c:spPr>
            <a:ln w="6350" cap="flat">
              <a:solidFill>
                <a:srgbClr val="E5E8EE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1000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 w="12700" cap="flat">
      <a:solidFill>
        <a:srgbClr val="FFFFFF"/>
      </a:solidFill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title>
      <c:tx>
        <c:rich>
          <a:bodyPr/>
          <a:lstStyle/>
          <a:p>
            <a:pPr>
              <a:defRPr sz="850" b="0" i="0" u="none" strike="noStrike">
                <a:solidFill>
                  <a:srgbClr val="1B2A4A"/>
                </a:solidFill>
                <a:latin typeface="Arial"/>
              </a:defRPr>
            </a:pPr>
            <a:r>
              <a:rPr lang="da-DK" sz="850" b="0" i="0" u="none" strike="noStrike">
                <a:solidFill>
                  <a:srgbClr val="1B2A4A"/>
                </a:solidFill>
                <a:latin typeface="Arial"/>
              </a:rPr>
              <a:t>KSD — CAPEX + Vedligehold pr. år (EUR 1.000)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CAPEX aktiveret (modernisering)</c:v>
                </c:pt>
              </c:strCache>
            </c:strRef>
          </c:tx>
          <c:spPr>
            <a:solidFill>
              <a:srgbClr val="1B2A4A"/>
            </a:solidFill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2022*</c:v>
                </c:pt>
                <c:pt idx="9">
                  <c:v>2023</c:v>
                </c:pt>
                <c:pt idx="10">
                  <c:v>2024</c:v>
                </c:pt>
                <c:pt idx="11">
                  <c:v>2025†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355</c:v>
                </c:pt>
                <c:pt idx="1">
                  <c:v>786</c:v>
                </c:pt>
                <c:pt idx="2">
                  <c:v>977</c:v>
                </c:pt>
                <c:pt idx="3">
                  <c:v>609</c:v>
                </c:pt>
                <c:pt idx="4">
                  <c:v>1269</c:v>
                </c:pt>
                <c:pt idx="5">
                  <c:v>1343</c:v>
                </c:pt>
                <c:pt idx="6">
                  <c:v>1121</c:v>
                </c:pt>
                <c:pt idx="7">
                  <c:v>1261</c:v>
                </c:pt>
                <c:pt idx="8">
                  <c:v>1856</c:v>
                </c:pt>
                <c:pt idx="9">
                  <c:v>2451</c:v>
                </c:pt>
                <c:pt idx="10">
                  <c:v>2646</c:v>
                </c:pt>
                <c:pt idx="11">
                  <c:v>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8-40A8-B0D9-689F04A64A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IH/Vedligehold (drift)</c:v>
                </c:pt>
              </c:strCache>
            </c:strRef>
          </c:tx>
          <c:spPr>
            <a:solidFill>
              <a:srgbClr val="9DB5C8"/>
            </a:solidFill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2022*</c:v>
                </c:pt>
                <c:pt idx="9">
                  <c:v>2023</c:v>
                </c:pt>
                <c:pt idx="10">
                  <c:v>2024</c:v>
                </c:pt>
                <c:pt idx="11">
                  <c:v>2025†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1744</c:v>
                </c:pt>
                <c:pt idx="1">
                  <c:v>1706</c:v>
                </c:pt>
                <c:pt idx="2">
                  <c:v>1660</c:v>
                </c:pt>
                <c:pt idx="3">
                  <c:v>2406</c:v>
                </c:pt>
                <c:pt idx="4">
                  <c:v>2412</c:v>
                </c:pt>
                <c:pt idx="5">
                  <c:v>2198</c:v>
                </c:pt>
                <c:pt idx="6">
                  <c:v>2688</c:v>
                </c:pt>
                <c:pt idx="7">
                  <c:v>2716</c:v>
                </c:pt>
                <c:pt idx="8">
                  <c:v>1625</c:v>
                </c:pt>
                <c:pt idx="9">
                  <c:v>2117</c:v>
                </c:pt>
                <c:pt idx="10">
                  <c:v>1346</c:v>
                </c:pt>
                <c:pt idx="11">
                  <c:v>1730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8-40A8-B0D9-689F04A64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4A5568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718096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bulwiengesa indeks (1990 = 100)</c:v>
                </c:pt>
              </c:strCache>
            </c:strRef>
          </c:tx>
          <c:spPr>
            <a:ln w="38100" cap="flat">
              <a:solidFill>
                <a:srgbClr val="2E5F6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2E5F6A"/>
              </a:solidFill>
              <a:ln w="9525" cap="flat">
                <a:solidFill>
                  <a:srgbClr val="2E5F6A"/>
                </a:solidFill>
                <a:prstDash val="solid"/>
                <a:round/>
              </a:ln>
              <a:effectLst/>
            </c:spPr>
          </c:marker>
          <c:cat>
            <c:strRef>
              <c:f>Sheet1!$A$2:$A$52</c:f>
              <c:strCache>
                <c:ptCount val="51"/>
                <c:pt idx="0">
                  <c:v>1975</c:v>
                </c:pt>
                <c:pt idx="5">
                  <c:v>1980</c:v>
                </c:pt>
                <c:pt idx="10">
                  <c:v>1985</c:v>
                </c:pt>
                <c:pt idx="15">
                  <c:v>1990</c:v>
                </c:pt>
                <c:pt idx="20">
                  <c:v>1995</c:v>
                </c:pt>
                <c:pt idx="25">
                  <c:v>2000</c:v>
                </c:pt>
                <c:pt idx="30">
                  <c:v>2005</c:v>
                </c:pt>
                <c:pt idx="35">
                  <c:v>2010</c:v>
                </c:pt>
                <c:pt idx="40">
                  <c:v>2015</c:v>
                </c:pt>
                <c:pt idx="45">
                  <c:v>2020</c:v>
                </c:pt>
                <c:pt idx="50">
                  <c:v>2025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63</c:v>
                </c:pt>
                <c:pt idx="4">
                  <c:v>67</c:v>
                </c:pt>
                <c:pt idx="5">
                  <c:v>72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98</c:v>
                </c:pt>
                <c:pt idx="11">
                  <c:v>105</c:v>
                </c:pt>
                <c:pt idx="12">
                  <c:v>115</c:v>
                </c:pt>
                <c:pt idx="13">
                  <c:v>130</c:v>
                </c:pt>
                <c:pt idx="14">
                  <c:v>150</c:v>
                </c:pt>
                <c:pt idx="15">
                  <c:v>170</c:v>
                </c:pt>
                <c:pt idx="16">
                  <c:v>165</c:v>
                </c:pt>
                <c:pt idx="17">
                  <c:v>155</c:v>
                </c:pt>
                <c:pt idx="18">
                  <c:v>145</c:v>
                </c:pt>
                <c:pt idx="19">
                  <c:v>140</c:v>
                </c:pt>
                <c:pt idx="20">
                  <c:v>135</c:v>
                </c:pt>
                <c:pt idx="21">
                  <c:v>132</c:v>
                </c:pt>
                <c:pt idx="22">
                  <c:v>130</c:v>
                </c:pt>
                <c:pt idx="23">
                  <c:v>130</c:v>
                </c:pt>
                <c:pt idx="24">
                  <c:v>128</c:v>
                </c:pt>
                <c:pt idx="25">
                  <c:v>128</c:v>
                </c:pt>
                <c:pt idx="26">
                  <c:v>127</c:v>
                </c:pt>
                <c:pt idx="27">
                  <c:v>127</c:v>
                </c:pt>
                <c:pt idx="28">
                  <c:v>128</c:v>
                </c:pt>
                <c:pt idx="29">
                  <c:v>130</c:v>
                </c:pt>
                <c:pt idx="30">
                  <c:v>132</c:v>
                </c:pt>
                <c:pt idx="31">
                  <c:v>135</c:v>
                </c:pt>
                <c:pt idx="32">
                  <c:v>138</c:v>
                </c:pt>
                <c:pt idx="33">
                  <c:v>140</c:v>
                </c:pt>
                <c:pt idx="34">
                  <c:v>140</c:v>
                </c:pt>
                <c:pt idx="35">
                  <c:v>140</c:v>
                </c:pt>
                <c:pt idx="36">
                  <c:v>142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188</c:v>
                </c:pt>
                <c:pt idx="46">
                  <c:v>195</c:v>
                </c:pt>
                <c:pt idx="47">
                  <c:v>200</c:v>
                </c:pt>
                <c:pt idx="48">
                  <c:v>203</c:v>
                </c:pt>
                <c:pt idx="49">
                  <c:v>201</c:v>
                </c:pt>
                <c:pt idx="50">
                  <c:v>205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017-4A64-8471-0CEB60FD6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230"/>
          <c:min val="0"/>
        </c:scaling>
        <c:delete val="0"/>
        <c:axPos val="l"/>
        <c:majorGridlines>
          <c:spPr>
            <a:ln w="6350" cap="flat">
              <a:solidFill>
                <a:srgbClr val="EDEDED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5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00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3315-DD03-689A-11F4-B8FD5E2C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FD07F74-48F3-2077-FDBD-C80B07E75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990F749-70AE-75C9-B502-6F3C7F79F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A96ECE-B5FE-455A-0A08-8F7C6BD58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381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42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0502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B9F43-9DBF-8236-6EDE-69DB6A2A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13A38FF-94C2-CA96-1D67-99D82A920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46BF443-0E3B-CCE0-CD84-B4CE24D73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173E677-08C7-AE89-576D-C4FC2F8B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899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2940D-A1DF-073B-D9C2-0CA7B842A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AB15E09-27A4-37C5-32F6-B17DC3977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F42B5D6-A960-C467-27B5-EDE300A15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63F4D20-7CCB-8884-2024-EBB19B1E6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43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BE6909-A86F-4D88-A136-BC0132AEF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00393" y="4757400"/>
            <a:ext cx="743272" cy="255427"/>
          </a:xfrm>
        </p:spPr>
        <p:txBody>
          <a:bodyPr/>
          <a:lstStyle/>
          <a:p>
            <a:fld id="{2A5DE2C1-730E-4DF2-964D-B4C61AD91AF6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5" name="Billede 4" descr="Prime Office A/S">
            <a:extLst>
              <a:ext uri="{FF2B5EF4-FFF2-40B4-BE49-F238E27FC236}">
                <a16:creationId xmlns:a16="http://schemas.microsoft.com/office/drawing/2014/main" id="{DBF3CCFD-3247-5AE0-D3A7-016C18CB4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53" y="69057"/>
            <a:ext cx="2425334" cy="38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2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rugerdefinere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70" y="2795521"/>
            <a:ext cx="1706542" cy="769144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375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da-DK" noProof="0"/>
              <a:t>Dagsorden</a:t>
            </a:r>
          </a:p>
        </p:txBody>
      </p:sp>
      <p:sp>
        <p:nvSpPr>
          <p:cNvPr id="29" name="Pladsholder til billede 28" title="Dekorativ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5810" y="609600"/>
            <a:ext cx="2668190" cy="3924300"/>
          </a:xfrm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32" name="Pladsholder til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6485" y="659782"/>
            <a:ext cx="3220655" cy="566738"/>
          </a:xfrm>
        </p:spPr>
        <p:txBody>
          <a:bodyPr rtlCol="0" anchor="ctr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3" name="Pladsholder til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6485" y="1467116"/>
            <a:ext cx="3220655" cy="56673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4" name="Pladsholder til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485" y="2274450"/>
            <a:ext cx="3220655" cy="56673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5" name="Pladsholder til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485" y="3081784"/>
            <a:ext cx="3220655" cy="56673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36" name="Pladsholder til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6485" y="3889117"/>
            <a:ext cx="3220655" cy="56673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 rtl="0"/>
            <a:r>
              <a:rPr lang="da-DK" noProof="0"/>
              <a:t>Klik for at redigere masteren </a:t>
            </a:r>
            <a:br>
              <a:rPr lang="da-DK" noProof="0"/>
            </a:br>
            <a:r>
              <a:rPr lang="da-DK" noProof="0"/>
              <a:t>teksttypografier</a:t>
            </a:r>
          </a:p>
        </p:txBody>
      </p:sp>
      <p:sp>
        <p:nvSpPr>
          <p:cNvPr id="42" name="Figur 62" title="Dekorativ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343837" y="2924655"/>
            <a:ext cx="0" cy="14477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da-DK" sz="1125" noProof="0"/>
          </a:p>
        </p:txBody>
      </p:sp>
      <p:pic>
        <p:nvPicPr>
          <p:cNvPr id="3" name="Billede 2" descr="Prime Office A/S">
            <a:extLst>
              <a:ext uri="{FF2B5EF4-FFF2-40B4-BE49-F238E27FC236}">
                <a16:creationId xmlns:a16="http://schemas.microsoft.com/office/drawing/2014/main" id="{050082A2-42A3-601A-1BC6-647802A07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23" y="54962"/>
            <a:ext cx="2701290" cy="43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33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MASTERTYPOGRAFIEN FOR OVERSKRIFTEN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da-DK" noProof="0"/>
              <a:t>14-07-20XX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da-DK" noProof="0"/>
              <a:t>Titel på salgspræsentation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28" name="Pladsholder til billede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1535907"/>
            <a:ext cx="1577340" cy="2185345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14" y="3943350"/>
            <a:ext cx="1577340" cy="205740"/>
          </a:xfrm>
        </p:spPr>
        <p:txBody>
          <a:bodyPr rtlCol="0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14" y="4163378"/>
            <a:ext cx="1577340" cy="274320"/>
          </a:xfrm>
        </p:spPr>
        <p:txBody>
          <a:bodyPr rtlCol="0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58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0287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3716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27" name="Pladsholder til billede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50820" y="1535906"/>
            <a:ext cx="1577340" cy="226314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0058" y="3943350"/>
            <a:ext cx="1577340" cy="205740"/>
          </a:xfrm>
        </p:spPr>
        <p:txBody>
          <a:bodyPr rtlCol="0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0058" y="4163378"/>
            <a:ext cx="1577340" cy="274320"/>
          </a:xfrm>
        </p:spPr>
        <p:txBody>
          <a:bodyPr rtlCol="0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58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0287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3716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26" name="Pladsholder til billede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15840" y="1535906"/>
            <a:ext cx="1577340" cy="226314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4316" y="3943350"/>
            <a:ext cx="1577340" cy="205740"/>
          </a:xfrm>
        </p:spPr>
        <p:txBody>
          <a:bodyPr rtlCol="0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4316" y="4163378"/>
            <a:ext cx="1577340" cy="274320"/>
          </a:xfrm>
        </p:spPr>
        <p:txBody>
          <a:bodyPr rtlCol="0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58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0287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3716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860" y="1535906"/>
            <a:ext cx="1577340" cy="226314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8574" y="3943350"/>
            <a:ext cx="1577340" cy="205740"/>
          </a:xfrm>
        </p:spPr>
        <p:txBody>
          <a:bodyPr rtlCol="0">
            <a:no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 rtl="0"/>
            <a:r>
              <a:rPr lang="da-DK" noProof="0"/>
              <a:t>Navn</a:t>
            </a:r>
          </a:p>
        </p:txBody>
      </p:sp>
      <p:sp>
        <p:nvSpPr>
          <p:cNvPr id="20" name="Pladsholder til tekst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8574" y="4163378"/>
            <a:ext cx="1577340" cy="274320"/>
          </a:xfrm>
        </p:spPr>
        <p:txBody>
          <a:bodyPr rtlCol="0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58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0287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37160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da-DK" noProof="0"/>
              <a:t>Titel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0" y="3721251"/>
            <a:ext cx="1577340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 noProof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50058" y="3718875"/>
            <a:ext cx="1577340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 noProof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14044" y="3718875"/>
            <a:ext cx="1577340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 noProof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82561" y="3718875"/>
            <a:ext cx="1577340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 noProof="0"/>
          </a:p>
        </p:txBody>
      </p:sp>
    </p:spTree>
    <p:extLst>
      <p:ext uri="{BB962C8B-B14F-4D97-AF65-F5344CB8AC3E}">
        <p14:creationId xmlns:p14="http://schemas.microsoft.com/office/powerpoint/2010/main" val="16672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ds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143" y="0"/>
            <a:ext cx="9141714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693926"/>
            <a:ext cx="9142857" cy="20574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da-DK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MASTERTYPOGRAFIEN FOR OVERSKRIFTER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Titel på salgspræsentation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25348" y="2064258"/>
            <a:ext cx="1920240" cy="452628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a-DK" noProof="0"/>
              <a:t>1</a:t>
            </a:r>
          </a:p>
        </p:txBody>
      </p:sp>
      <p:sp>
        <p:nvSpPr>
          <p:cNvPr id="17" name="Pladsholder til tekst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1880" y="2064258"/>
            <a:ext cx="1920240" cy="45262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7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00025" lvl="0" indent="-200025" algn="ctr" rtl="0"/>
            <a:r>
              <a:rPr lang="da-DK" noProof="0"/>
              <a:t>2</a:t>
            </a:r>
          </a:p>
        </p:txBody>
      </p:sp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0395" y="2064258"/>
            <a:ext cx="1920240" cy="45262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7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00025" lvl="0" indent="-200025" algn="ctr" rtl="0"/>
            <a:r>
              <a:rPr lang="da-DK" noProof="0"/>
              <a:t>3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25348" y="2626614"/>
            <a:ext cx="1920240" cy="10287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3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TEKSTEN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1880" y="2626614"/>
            <a:ext cx="1920240" cy="10287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3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TEKSTEN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0395" y="2626614"/>
            <a:ext cx="1920240" cy="1028700"/>
          </a:xfrm>
        </p:spPr>
        <p:txBody>
          <a:bodyPr rtlCol="0"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35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TEKSTEN</a:t>
            </a:r>
          </a:p>
        </p:txBody>
      </p:sp>
      <p:sp>
        <p:nvSpPr>
          <p:cNvPr id="15" name="Pladsholder til dato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628650" y="4767263"/>
            <a:ext cx="2057400" cy="27384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14-07-20XX</a:t>
            </a:r>
          </a:p>
        </p:txBody>
      </p:sp>
    </p:spTree>
    <p:extLst>
      <p:ext uri="{BB962C8B-B14F-4D97-AF65-F5344CB8AC3E}">
        <p14:creationId xmlns:p14="http://schemas.microsoft.com/office/powerpoint/2010/main" val="294493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rugerdefinere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 title="Dekorativ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054100"/>
            <a:ext cx="9144000" cy="2743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9544"/>
            <a:ext cx="5911850" cy="1270635"/>
          </a:xfrm>
        </p:spPr>
        <p:txBody>
          <a:bodyPr lIns="0" rtlCol="0" anchor="t">
            <a:noAutofit/>
          </a:bodyPr>
          <a:lstStyle>
            <a:lvl1pPr>
              <a:defRPr sz="495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a-DK" noProof="0"/>
              <a:t>Sektionsoverskrift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771" y="3415835"/>
            <a:ext cx="1866900" cy="2343149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1875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a-DK" noProof="0"/>
              <a:t>1</a:t>
            </a:r>
          </a:p>
        </p:txBody>
      </p:sp>
      <p:pic>
        <p:nvPicPr>
          <p:cNvPr id="3" name="Billede 2" descr="Prime Office A/S">
            <a:extLst>
              <a:ext uri="{FF2B5EF4-FFF2-40B4-BE49-F238E27FC236}">
                <a16:creationId xmlns:a16="http://schemas.microsoft.com/office/drawing/2014/main" id="{F06C21EB-D838-2D17-6268-0D61F0147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94" y="115253"/>
            <a:ext cx="2701290" cy="43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11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3" y="1837935"/>
            <a:ext cx="2442458" cy="807334"/>
          </a:xfrm>
        </p:spPr>
        <p:txBody>
          <a:bodyPr rtlCol="0"/>
          <a:lstStyle/>
          <a:p>
            <a:pPr rtl="0"/>
            <a:r>
              <a:rPr lang="da-DK" sz="3600" dirty="0"/>
              <a:t>Dagsorden </a:t>
            </a:r>
          </a:p>
        </p:txBody>
      </p:sp>
      <p:sp>
        <p:nvSpPr>
          <p:cNvPr id="36" name="Pladsholder til tekst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3938" y="365638"/>
            <a:ext cx="3773360" cy="616690"/>
          </a:xfrm>
        </p:spPr>
        <p:txBody>
          <a:bodyPr rtlCol="0">
            <a:normAutofit/>
          </a:bodyPr>
          <a:lstStyle/>
          <a:p>
            <a:pPr rtl="0"/>
            <a:r>
              <a:rPr lang="da-DK" sz="1350" dirty="0"/>
              <a:t>Valg af dirigent og referent</a:t>
            </a:r>
            <a:r>
              <a:rPr lang="da-DK" sz="1500" dirty="0"/>
              <a:t>.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2224" y="771382"/>
            <a:ext cx="3803817" cy="573731"/>
          </a:xfrm>
        </p:spPr>
        <p:txBody>
          <a:bodyPr rtlCol="0"/>
          <a:lstStyle/>
          <a:p>
            <a:pPr rtl="0"/>
            <a:r>
              <a:rPr lang="da-DK" dirty="0"/>
              <a:t>1. </a:t>
            </a:r>
            <a:r>
              <a:rPr lang="da-DK" sz="1350" dirty="0"/>
              <a:t>Bestyrelsens beretning om selskabets virksomhed i det forløbne år</a:t>
            </a:r>
          </a:p>
        </p:txBody>
      </p:sp>
      <p:sp>
        <p:nvSpPr>
          <p:cNvPr id="34" name="Pladsholder til tekst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8104" y="1279777"/>
            <a:ext cx="3772058" cy="566738"/>
          </a:xfrm>
        </p:spPr>
        <p:txBody>
          <a:bodyPr rtlCol="0">
            <a:normAutofit fontScale="92500"/>
          </a:bodyPr>
          <a:lstStyle/>
          <a:p>
            <a:pPr rtl="0"/>
            <a:r>
              <a:rPr lang="da-DK" dirty="0"/>
              <a:t>2. </a:t>
            </a:r>
            <a:r>
              <a:rPr lang="da-DK" sz="1350" dirty="0"/>
              <a:t>Fremlæggelse af revideret årsrapport til godkendelse og meddelelse af decharge for bestyrelse og direktion</a:t>
            </a:r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3751" y="2158377"/>
            <a:ext cx="3767343" cy="550696"/>
          </a:xfrm>
        </p:spPr>
        <p:txBody>
          <a:bodyPr rtlCol="0"/>
          <a:lstStyle/>
          <a:p>
            <a:pPr rtl="0"/>
            <a:r>
              <a:rPr lang="da-DK" dirty="0"/>
              <a:t>4. </a:t>
            </a:r>
            <a:r>
              <a:rPr lang="da-DK" sz="1350" dirty="0"/>
              <a:t>Fremlæggelse af og vejledende afstemning om selskabets vederlagsrapport.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0518" y="2858263"/>
            <a:ext cx="3767343" cy="636323"/>
          </a:xfrm>
        </p:spPr>
        <p:txBody>
          <a:bodyPr rtlCol="0"/>
          <a:lstStyle/>
          <a:p>
            <a:pPr rtl="0"/>
            <a:r>
              <a:rPr lang="da-DK" dirty="0">
                <a:solidFill>
                  <a:schemeClr val="tx1"/>
                </a:solidFill>
              </a:rPr>
              <a:t>6. 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sz="1350" dirty="0"/>
              <a:t>Valg af medlemmer til bestyrelsen</a:t>
            </a:r>
          </a:p>
        </p:txBody>
      </p:sp>
      <p:sp>
        <p:nvSpPr>
          <p:cNvPr id="2" name="Pladsholder til tekst 10">
            <a:extLst>
              <a:ext uri="{FF2B5EF4-FFF2-40B4-BE49-F238E27FC236}">
                <a16:creationId xmlns:a16="http://schemas.microsoft.com/office/drawing/2014/main" id="{415F9866-8568-1A71-8439-620861809E2C}"/>
              </a:ext>
            </a:extLst>
          </p:cNvPr>
          <p:cNvSpPr txBox="1">
            <a:spLocks/>
          </p:cNvSpPr>
          <p:nvPr/>
        </p:nvSpPr>
        <p:spPr>
          <a:xfrm>
            <a:off x="3283751" y="2579605"/>
            <a:ext cx="3821349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chemeClr val="tx1"/>
                </a:solidFill>
              </a:rPr>
              <a:t>5. </a:t>
            </a:r>
            <a:r>
              <a:rPr lang="da-DK" sz="1350" dirty="0">
                <a:solidFill>
                  <a:schemeClr val="tx1"/>
                </a:solidFill>
              </a:rPr>
              <a:t>Forslag til </a:t>
            </a:r>
            <a:r>
              <a:rPr lang="da-DK" sz="1350" dirty="0"/>
              <a:t>honorar / vederlag.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ED9525F2-295B-2AF3-69E2-9903498A0ADE}"/>
              </a:ext>
            </a:extLst>
          </p:cNvPr>
          <p:cNvSpPr txBox="1">
            <a:spLocks/>
          </p:cNvSpPr>
          <p:nvPr/>
        </p:nvSpPr>
        <p:spPr>
          <a:xfrm>
            <a:off x="3282914" y="3719039"/>
            <a:ext cx="3741722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50" dirty="0">
                <a:solidFill>
                  <a:schemeClr val="tx1"/>
                </a:solidFill>
              </a:rPr>
              <a:t>8. </a:t>
            </a:r>
            <a:r>
              <a:rPr lang="da-DK" sz="1350" dirty="0"/>
              <a:t>Forslag fra aktionærer og bestyrelse</a:t>
            </a:r>
          </a:p>
          <a:p>
            <a:r>
              <a:rPr lang="da-DK" sz="1350" dirty="0"/>
              <a:t> a. Forslag om bemyndigelse til erhvervelse af egne aktier.</a:t>
            </a:r>
          </a:p>
          <a:p>
            <a:r>
              <a:rPr lang="da-DK" sz="1350" dirty="0"/>
              <a:t> b. Forslag om bemyndigelse til kapitalforhøjelse.</a:t>
            </a:r>
          </a:p>
          <a:p>
            <a:r>
              <a:rPr lang="da-DK" sz="1350" dirty="0"/>
              <a:t> 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CF9E8681-6063-CF54-0D57-F946DD482C9B}"/>
              </a:ext>
            </a:extLst>
          </p:cNvPr>
          <p:cNvSpPr txBox="1">
            <a:spLocks/>
          </p:cNvSpPr>
          <p:nvPr/>
        </p:nvSpPr>
        <p:spPr>
          <a:xfrm>
            <a:off x="3175575" y="3157981"/>
            <a:ext cx="3375620" cy="5208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 </a:t>
            </a:r>
            <a:endParaRPr lang="da-DK" sz="1350" dirty="0"/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14AE15DD-B35B-B74C-7F03-42CF76DA701A}"/>
              </a:ext>
            </a:extLst>
          </p:cNvPr>
          <p:cNvSpPr txBox="1">
            <a:spLocks/>
          </p:cNvSpPr>
          <p:nvPr/>
        </p:nvSpPr>
        <p:spPr>
          <a:xfrm>
            <a:off x="3234692" y="4350650"/>
            <a:ext cx="3821349" cy="5209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rgbClr val="FF0000"/>
                </a:solidFill>
              </a:rPr>
              <a:t>  </a:t>
            </a:r>
            <a:r>
              <a:rPr lang="da-DK" sz="1200" dirty="0">
                <a:solidFill>
                  <a:schemeClr val="tx1"/>
                </a:solidFill>
              </a:rPr>
              <a:t>9. </a:t>
            </a:r>
            <a:r>
              <a:rPr lang="da-DK" sz="1350" dirty="0">
                <a:solidFill>
                  <a:schemeClr val="tx1"/>
                </a:solidFill>
              </a:rPr>
              <a:t>Bemyndigelse </a:t>
            </a:r>
            <a:r>
              <a:rPr lang="da-DK" sz="1350" dirty="0"/>
              <a:t>til generalforsamlingens dirigent</a:t>
            </a:r>
          </a:p>
        </p:txBody>
      </p:sp>
      <p:pic>
        <p:nvPicPr>
          <p:cNvPr id="8" name="Grafik 7" descr="Forelæser med massiv udfyldning">
            <a:extLst>
              <a:ext uri="{FF2B5EF4-FFF2-40B4-BE49-F238E27FC236}">
                <a16:creationId xmlns:a16="http://schemas.microsoft.com/office/drawing/2014/main" id="{35C52EEA-1E53-5407-BC47-FC073ADFBC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8728" y="1551518"/>
            <a:ext cx="586847" cy="586847"/>
          </a:xfrm>
          <a:prstGeom prst="rect">
            <a:avLst/>
          </a:prstGeom>
        </p:spPr>
      </p:pic>
      <p:pic>
        <p:nvPicPr>
          <p:cNvPr id="13" name="Grafik 12" descr="Forretningsudvikling med massiv udfyldning">
            <a:extLst>
              <a:ext uri="{FF2B5EF4-FFF2-40B4-BE49-F238E27FC236}">
                <a16:creationId xmlns:a16="http://schemas.microsoft.com/office/drawing/2014/main" id="{EB96599A-872D-BC55-027E-41FCEE2672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012" y="2839819"/>
            <a:ext cx="636324" cy="636324"/>
          </a:xfrm>
          <a:prstGeom prst="rect">
            <a:avLst/>
          </a:prstGeom>
        </p:spPr>
      </p:pic>
      <p:pic>
        <p:nvPicPr>
          <p:cNvPr id="15" name="Grafik 14" descr="Hammer med massiv udfyldning">
            <a:extLst>
              <a:ext uri="{FF2B5EF4-FFF2-40B4-BE49-F238E27FC236}">
                <a16:creationId xmlns:a16="http://schemas.microsoft.com/office/drawing/2014/main" id="{1F3E04B3-7FF6-DBBB-AA54-4AC481FB1F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1495" y="502217"/>
            <a:ext cx="566738" cy="566738"/>
          </a:xfrm>
          <a:prstGeom prst="rect">
            <a:avLst/>
          </a:prstGeom>
        </p:spPr>
      </p:pic>
      <p:sp>
        <p:nvSpPr>
          <p:cNvPr id="29" name="Pladsholder til tekst 33">
            <a:extLst>
              <a:ext uri="{FF2B5EF4-FFF2-40B4-BE49-F238E27FC236}">
                <a16:creationId xmlns:a16="http://schemas.microsoft.com/office/drawing/2014/main" id="{69B32D67-4540-B6CF-5FC5-6F30C6E79203}"/>
              </a:ext>
            </a:extLst>
          </p:cNvPr>
          <p:cNvSpPr txBox="1">
            <a:spLocks/>
          </p:cNvSpPr>
          <p:nvPr/>
        </p:nvSpPr>
        <p:spPr>
          <a:xfrm>
            <a:off x="3278803" y="1775175"/>
            <a:ext cx="3777239" cy="5208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3. </a:t>
            </a:r>
            <a:r>
              <a:rPr lang="da-DK" sz="1350" dirty="0"/>
              <a:t>Vedtagelse af fordeling af overskud eller underskud efter forslag fra bestyrelsen </a:t>
            </a:r>
          </a:p>
        </p:txBody>
      </p:sp>
      <p:sp>
        <p:nvSpPr>
          <p:cNvPr id="30" name="Pladsholder til tekst 10">
            <a:extLst>
              <a:ext uri="{FF2B5EF4-FFF2-40B4-BE49-F238E27FC236}">
                <a16:creationId xmlns:a16="http://schemas.microsoft.com/office/drawing/2014/main" id="{AD016065-2DA1-AE01-6236-899EDE73B7B5}"/>
              </a:ext>
            </a:extLst>
          </p:cNvPr>
          <p:cNvSpPr txBox="1">
            <a:spLocks/>
          </p:cNvSpPr>
          <p:nvPr/>
        </p:nvSpPr>
        <p:spPr>
          <a:xfrm>
            <a:off x="3253057" y="4572241"/>
            <a:ext cx="3220655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>
                <a:solidFill>
                  <a:schemeClr val="tx1"/>
                </a:solidFill>
              </a:rPr>
              <a:t>10</a:t>
            </a:r>
            <a:r>
              <a:rPr lang="da-DK" sz="1200" dirty="0"/>
              <a:t>. </a:t>
            </a:r>
            <a:r>
              <a:rPr lang="da-DK" sz="1350" dirty="0"/>
              <a:t>Eventuelt</a:t>
            </a:r>
          </a:p>
        </p:txBody>
      </p:sp>
      <p:pic>
        <p:nvPicPr>
          <p:cNvPr id="32" name="Grafik 31" descr="Kundeanmeldelse med massiv udfyldning">
            <a:extLst>
              <a:ext uri="{FF2B5EF4-FFF2-40B4-BE49-F238E27FC236}">
                <a16:creationId xmlns:a16="http://schemas.microsoft.com/office/drawing/2014/main" id="{855133C4-FB45-EE26-FE9A-AF61D73C9A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8137" y="3695165"/>
            <a:ext cx="685800" cy="685800"/>
          </a:xfrm>
          <a:prstGeom prst="rect">
            <a:avLst/>
          </a:prstGeom>
        </p:spPr>
      </p:pic>
      <p:sp>
        <p:nvSpPr>
          <p:cNvPr id="39" name="Pladsholder til tekst 10">
            <a:extLst>
              <a:ext uri="{FF2B5EF4-FFF2-40B4-BE49-F238E27FC236}">
                <a16:creationId xmlns:a16="http://schemas.microsoft.com/office/drawing/2014/main" id="{EA352F3F-8448-A689-0D5E-91B3B5B01C7E}"/>
              </a:ext>
            </a:extLst>
          </p:cNvPr>
          <p:cNvSpPr txBox="1">
            <a:spLocks/>
          </p:cNvSpPr>
          <p:nvPr/>
        </p:nvSpPr>
        <p:spPr>
          <a:xfrm>
            <a:off x="3285704" y="3128428"/>
            <a:ext cx="3220655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chemeClr val="tx1"/>
                </a:solidFill>
              </a:rPr>
              <a:t> 7.</a:t>
            </a:r>
            <a:r>
              <a:rPr lang="da-DK" sz="1200" dirty="0"/>
              <a:t> </a:t>
            </a:r>
            <a:r>
              <a:rPr lang="da-DK" sz="1350" dirty="0"/>
              <a:t>Valg af revisor</a:t>
            </a: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0"/>
            <a:ext cx="9143771" cy="61722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" name="Shape 1"/>
          <p:cNvSpPr/>
          <p:nvPr/>
        </p:nvSpPr>
        <p:spPr>
          <a:xfrm>
            <a:off x="240030" y="123444"/>
            <a:ext cx="377190" cy="37719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" name="Text 2"/>
          <p:cNvSpPr/>
          <p:nvPr/>
        </p:nvSpPr>
        <p:spPr>
          <a:xfrm>
            <a:off x="240030" y="123444"/>
            <a:ext cx="377190" cy="377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54380" y="68580"/>
            <a:ext cx="8229600" cy="4800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FREMADRETTET STRATEGI OG INVESTERINGSCASE</a:t>
            </a:r>
            <a:endParaRPr lang="en-US" sz="2100" dirty="0"/>
          </a:p>
        </p:txBody>
      </p:sp>
      <p:sp>
        <p:nvSpPr>
          <p:cNvPr id="6" name="Shape 4"/>
          <p:cNvSpPr/>
          <p:nvPr/>
        </p:nvSpPr>
        <p:spPr>
          <a:xfrm>
            <a:off x="274320" y="788670"/>
            <a:ext cx="4183380" cy="30861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7" name="Text 5"/>
          <p:cNvSpPr/>
          <p:nvPr/>
        </p:nvSpPr>
        <p:spPr>
          <a:xfrm>
            <a:off x="445770" y="788670"/>
            <a:ext cx="3840480" cy="3086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Strategiske prioriteter 2026–2028</a:t>
            </a:r>
            <a:endParaRPr lang="en-US" sz="1125" dirty="0"/>
          </a:p>
        </p:txBody>
      </p:sp>
      <p:sp>
        <p:nvSpPr>
          <p:cNvPr id="8" name="Shape 6"/>
          <p:cNvSpPr/>
          <p:nvPr/>
        </p:nvSpPr>
        <p:spPr>
          <a:xfrm>
            <a:off x="4697730" y="788670"/>
            <a:ext cx="4183380" cy="30861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9" name="Text 7"/>
          <p:cNvSpPr/>
          <p:nvPr/>
        </p:nvSpPr>
        <p:spPr>
          <a:xfrm>
            <a:off x="4869180" y="788670"/>
            <a:ext cx="3840480" cy="3086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12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Investeringscasen – hvorfor Prime Office A/S?</a:t>
            </a:r>
            <a:endParaRPr lang="en-US" sz="1125" dirty="0"/>
          </a:p>
        </p:txBody>
      </p:sp>
      <p:sp>
        <p:nvSpPr>
          <p:cNvPr id="10" name="Shape 8"/>
          <p:cNvSpPr/>
          <p:nvPr/>
        </p:nvSpPr>
        <p:spPr>
          <a:xfrm>
            <a:off x="274320" y="1200150"/>
            <a:ext cx="54864" cy="65151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1" name="Shape 9"/>
          <p:cNvSpPr/>
          <p:nvPr/>
        </p:nvSpPr>
        <p:spPr>
          <a:xfrm>
            <a:off x="329184" y="1200150"/>
            <a:ext cx="4128516" cy="65151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2" name="Shape 10"/>
          <p:cNvSpPr/>
          <p:nvPr/>
        </p:nvSpPr>
        <p:spPr>
          <a:xfrm>
            <a:off x="425196" y="1323594"/>
            <a:ext cx="377190" cy="37719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3" name="Text 11"/>
          <p:cNvSpPr/>
          <p:nvPr/>
        </p:nvSpPr>
        <p:spPr>
          <a:xfrm>
            <a:off x="425196" y="1323594"/>
            <a:ext cx="377190" cy="377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25830" y="1255014"/>
            <a:ext cx="3429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13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Mejlbryggen – udlejning og færdiggørelse</a:t>
            </a:r>
            <a:endParaRPr lang="en-US" sz="1013" dirty="0"/>
          </a:p>
        </p:txBody>
      </p:sp>
      <p:sp>
        <p:nvSpPr>
          <p:cNvPr id="15" name="Text 13"/>
          <p:cNvSpPr/>
          <p:nvPr/>
        </p:nvSpPr>
        <p:spPr>
          <a:xfrm>
            <a:off x="925830" y="1474470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Intensiveret udlejningsproces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Mål: kritisk leje opfyldt → garantibortfald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Permanentfinansiering ved færdiggørelse 2028</a:t>
            </a:r>
            <a:endParaRPr lang="en-US" sz="788" dirty="0"/>
          </a:p>
        </p:txBody>
      </p:sp>
      <p:sp>
        <p:nvSpPr>
          <p:cNvPr id="16" name="Shape 14"/>
          <p:cNvSpPr/>
          <p:nvPr/>
        </p:nvSpPr>
        <p:spPr>
          <a:xfrm>
            <a:off x="274320" y="1933956"/>
            <a:ext cx="54864" cy="65151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7" name="Shape 15"/>
          <p:cNvSpPr/>
          <p:nvPr/>
        </p:nvSpPr>
        <p:spPr>
          <a:xfrm>
            <a:off x="329184" y="1933956"/>
            <a:ext cx="4128516" cy="65151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8" name="Shape 16"/>
          <p:cNvSpPr/>
          <p:nvPr/>
        </p:nvSpPr>
        <p:spPr>
          <a:xfrm>
            <a:off x="425196" y="2057400"/>
            <a:ext cx="377190" cy="37719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9" name="Text 17"/>
          <p:cNvSpPr/>
          <p:nvPr/>
        </p:nvSpPr>
        <p:spPr>
          <a:xfrm>
            <a:off x="425196" y="2057400"/>
            <a:ext cx="377190" cy="377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25830" y="1988820"/>
            <a:ext cx="3429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13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Porteføljeoptimering og frasalg</a:t>
            </a:r>
            <a:endParaRPr lang="en-US" sz="1013" dirty="0"/>
          </a:p>
        </p:txBody>
      </p:sp>
      <p:sp>
        <p:nvSpPr>
          <p:cNvPr id="21" name="Text 19"/>
          <p:cNvSpPr/>
          <p:nvPr/>
        </p:nvSpPr>
        <p:spPr>
          <a:xfrm>
            <a:off x="925830" y="2208276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Struktureret frasalg af non-core DE (eks. Heide)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MCPF: fortsat frasalg af erhvervsejendomme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Kapitalfrigivelse geninvesteres / nedbringer gæld/udbytte/aktietilbagekøb</a:t>
            </a:r>
            <a:endParaRPr lang="en-US" sz="788" dirty="0"/>
          </a:p>
        </p:txBody>
      </p:sp>
      <p:sp>
        <p:nvSpPr>
          <p:cNvPr id="22" name="Shape 20"/>
          <p:cNvSpPr/>
          <p:nvPr/>
        </p:nvSpPr>
        <p:spPr>
          <a:xfrm>
            <a:off x="274320" y="2667762"/>
            <a:ext cx="54864" cy="65151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23" name="Shape 21"/>
          <p:cNvSpPr/>
          <p:nvPr/>
        </p:nvSpPr>
        <p:spPr>
          <a:xfrm>
            <a:off x="329184" y="2667762"/>
            <a:ext cx="4128516" cy="65151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24" name="Shape 22"/>
          <p:cNvSpPr/>
          <p:nvPr/>
        </p:nvSpPr>
        <p:spPr>
          <a:xfrm>
            <a:off x="425196" y="2791206"/>
            <a:ext cx="377190" cy="37719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25" name="Text 23"/>
          <p:cNvSpPr/>
          <p:nvPr/>
        </p:nvSpPr>
        <p:spPr>
          <a:xfrm>
            <a:off x="425196" y="2791206"/>
            <a:ext cx="377190" cy="377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925830" y="2722626"/>
            <a:ext cx="3429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13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Finansiering &amp; risikostyring</a:t>
            </a:r>
            <a:endParaRPr lang="en-US" sz="1013" dirty="0"/>
          </a:p>
        </p:txBody>
      </p:sp>
      <p:sp>
        <p:nvSpPr>
          <p:cNvPr id="27" name="Text 25"/>
          <p:cNvSpPr/>
          <p:nvPr/>
        </p:nvSpPr>
        <p:spPr>
          <a:xfrm>
            <a:off x="925830" y="2942082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 styring af swapportefølje og refinansiering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ICR/LTV-covenants: fortsat tæt overvågning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LTV 50,8%: trajectorie mod covenants bevidst styret</a:t>
            </a:r>
            <a:endParaRPr lang="en-US" sz="788" dirty="0"/>
          </a:p>
        </p:txBody>
      </p:sp>
      <p:sp>
        <p:nvSpPr>
          <p:cNvPr id="28" name="Shape 26"/>
          <p:cNvSpPr/>
          <p:nvPr/>
        </p:nvSpPr>
        <p:spPr>
          <a:xfrm>
            <a:off x="274320" y="3401568"/>
            <a:ext cx="54864" cy="65151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29" name="Shape 27"/>
          <p:cNvSpPr/>
          <p:nvPr/>
        </p:nvSpPr>
        <p:spPr>
          <a:xfrm>
            <a:off x="329184" y="3401568"/>
            <a:ext cx="4128516" cy="65151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0" name="Shape 28"/>
          <p:cNvSpPr/>
          <p:nvPr/>
        </p:nvSpPr>
        <p:spPr>
          <a:xfrm>
            <a:off x="425196" y="3525012"/>
            <a:ext cx="377190" cy="37719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1" name="Text 29"/>
          <p:cNvSpPr/>
          <p:nvPr/>
        </p:nvSpPr>
        <p:spPr>
          <a:xfrm>
            <a:off x="425196" y="3525012"/>
            <a:ext cx="377190" cy="3771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925830" y="3456432"/>
            <a:ext cx="3429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13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&amp; afslutning</a:t>
            </a:r>
            <a:endParaRPr lang="en-US" sz="1013" dirty="0"/>
          </a:p>
        </p:txBody>
      </p:sp>
      <p:sp>
        <p:nvSpPr>
          <p:cNvPr id="33" name="Text 31"/>
          <p:cNvSpPr/>
          <p:nvPr/>
        </p:nvSpPr>
        <p:spPr>
          <a:xfrm>
            <a:off x="925830" y="3675888"/>
            <a:ext cx="3429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Håndtering/afslutning af Finanstilsynet-dialog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CSRD/EU-taksonomi: implementering 2026</a:t>
            </a:r>
            <a:endParaRPr lang="en-US" sz="788" dirty="0"/>
          </a:p>
          <a:p>
            <a:pPr>
              <a:lnSpc>
                <a:spcPct val="115000"/>
              </a:lnSpc>
            </a:pPr>
            <a:r>
              <a:rPr lang="en-US" sz="788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 og Nasdaq-regler: fortsat stærkt fokus</a:t>
            </a:r>
            <a:endParaRPr lang="en-US" sz="788" dirty="0"/>
          </a:p>
        </p:txBody>
      </p:sp>
      <p:sp>
        <p:nvSpPr>
          <p:cNvPr id="34" name="Shape 32"/>
          <p:cNvSpPr/>
          <p:nvPr/>
        </p:nvSpPr>
        <p:spPr>
          <a:xfrm>
            <a:off x="4697730" y="1200150"/>
            <a:ext cx="4183380" cy="5897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5" name="Shape 33"/>
          <p:cNvSpPr/>
          <p:nvPr/>
        </p:nvSpPr>
        <p:spPr>
          <a:xfrm>
            <a:off x="4697730" y="1200150"/>
            <a:ext cx="54864" cy="589788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6" name="Text 34"/>
          <p:cNvSpPr/>
          <p:nvPr/>
        </p:nvSpPr>
        <p:spPr>
          <a:xfrm>
            <a:off x="4848606" y="1234440"/>
            <a:ext cx="394335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Stabil, driftsbaseret indtjening</a:t>
            </a:r>
            <a:endParaRPr lang="en-US" sz="975" dirty="0"/>
          </a:p>
        </p:txBody>
      </p:sp>
      <p:sp>
        <p:nvSpPr>
          <p:cNvPr id="37" name="Text 35"/>
          <p:cNvSpPr/>
          <p:nvPr/>
        </p:nvSpPr>
        <p:spPr>
          <a:xfrm>
            <a:off x="4848606" y="1405890"/>
            <a:ext cx="3943350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Omsætning og EBIT stabile over 5 år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Cashflow-fokus frem for transaktionsgevinster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76% bolig → forudsigeligt lejeindtægtsniveau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4697730" y="1824228"/>
            <a:ext cx="4183380" cy="5897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9" name="Shape 37"/>
          <p:cNvSpPr/>
          <p:nvPr/>
        </p:nvSpPr>
        <p:spPr>
          <a:xfrm>
            <a:off x="4697730" y="1824228"/>
            <a:ext cx="54864" cy="589788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0" name="Text 38"/>
          <p:cNvSpPr/>
          <p:nvPr/>
        </p:nvSpPr>
        <p:spPr>
          <a:xfrm>
            <a:off x="4848606" y="1858518"/>
            <a:ext cx="394335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Aktivt asset management</a:t>
            </a:r>
            <a:endParaRPr lang="en-US" sz="975" dirty="0"/>
          </a:p>
        </p:txBody>
      </p:sp>
      <p:sp>
        <p:nvSpPr>
          <p:cNvPr id="41" name="Text 39"/>
          <p:cNvSpPr/>
          <p:nvPr/>
        </p:nvSpPr>
        <p:spPr>
          <a:xfrm>
            <a:off x="4848606" y="2029968"/>
            <a:ext cx="3943350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Genudlejning, renovering, værdiskabelse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Disciplineret investering i ejendomsstandard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Kontrolleret nedbringelse af tomgang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4697730" y="2448306"/>
            <a:ext cx="4183380" cy="5897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3" name="Shape 41"/>
          <p:cNvSpPr/>
          <p:nvPr/>
        </p:nvSpPr>
        <p:spPr>
          <a:xfrm>
            <a:off x="4697730" y="2448306"/>
            <a:ext cx="54864" cy="589788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4" name="Text 42"/>
          <p:cNvSpPr/>
          <p:nvPr/>
        </p:nvSpPr>
        <p:spPr>
          <a:xfrm>
            <a:off x="4848606" y="2482596"/>
            <a:ext cx="394335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Disciplineret kapitalallokering</a:t>
            </a:r>
            <a:endParaRPr lang="en-US" sz="975" dirty="0"/>
          </a:p>
        </p:txBody>
      </p:sp>
      <p:sp>
        <p:nvSpPr>
          <p:cNvPr id="45" name="Text 43"/>
          <p:cNvSpPr/>
          <p:nvPr/>
        </p:nvSpPr>
        <p:spPr>
          <a:xfrm>
            <a:off x="4848606" y="2654046"/>
            <a:ext cx="3943350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Frasalg af non-core når det skaber reel værdi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Organisk vækst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på robusthed og likviditetsberedskab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4697730" y="3072384"/>
            <a:ext cx="4183380" cy="5897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7" name="Shape 45"/>
          <p:cNvSpPr/>
          <p:nvPr/>
        </p:nvSpPr>
        <p:spPr>
          <a:xfrm>
            <a:off x="4697730" y="3072384"/>
            <a:ext cx="54864" cy="589788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8" name="Text 46"/>
          <p:cNvSpPr/>
          <p:nvPr/>
        </p:nvSpPr>
        <p:spPr>
          <a:xfrm>
            <a:off x="4848606" y="3106674"/>
            <a:ext cx="394335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Eksponering mod stærke markeder</a:t>
            </a:r>
            <a:endParaRPr lang="en-US" sz="975" dirty="0"/>
          </a:p>
        </p:txBody>
      </p:sp>
      <p:sp>
        <p:nvSpPr>
          <p:cNvPr id="49" name="Text 47"/>
          <p:cNvSpPr/>
          <p:nvPr/>
        </p:nvSpPr>
        <p:spPr>
          <a:xfrm>
            <a:off x="4848606" y="3278124"/>
            <a:ext cx="3943350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Nordtysk boligmarked: strukturel mangel på boliger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Hamburg kontor: stabil efterspørgsel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Aarhus Ø: attraktiv vækstbeliggenhed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4697730" y="3696462"/>
            <a:ext cx="4183380" cy="5897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51" name="Shape 49"/>
          <p:cNvSpPr/>
          <p:nvPr/>
        </p:nvSpPr>
        <p:spPr>
          <a:xfrm>
            <a:off x="4697730" y="3696462"/>
            <a:ext cx="54864" cy="589788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52" name="Text 50"/>
          <p:cNvSpPr/>
          <p:nvPr/>
        </p:nvSpPr>
        <p:spPr>
          <a:xfrm>
            <a:off x="4848606" y="3730752"/>
            <a:ext cx="3943350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og compliance</a:t>
            </a:r>
            <a:endParaRPr lang="en-US" sz="975" dirty="0"/>
          </a:p>
        </p:txBody>
      </p:sp>
      <p:sp>
        <p:nvSpPr>
          <p:cNvPr id="53" name="Text 51"/>
          <p:cNvSpPr/>
          <p:nvPr/>
        </p:nvSpPr>
        <p:spPr>
          <a:xfrm>
            <a:off x="4848606" y="3902202"/>
            <a:ext cx="3943350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Transparent dialog med myndigheder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Uafhængig risikovurdering (BDO)</a:t>
            </a:r>
            <a:endParaRPr lang="en-US" sz="750" dirty="0"/>
          </a:p>
          <a:p>
            <a:pPr>
              <a:lnSpc>
                <a:spcPct val="112000"/>
              </a:lnSpc>
            </a:pPr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MAR-disciplin og Nasdaq-compliance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274320" y="4320540"/>
            <a:ext cx="8606790" cy="562356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55" name="Shape 53"/>
          <p:cNvSpPr/>
          <p:nvPr/>
        </p:nvSpPr>
        <p:spPr>
          <a:xfrm>
            <a:off x="315468" y="4361688"/>
            <a:ext cx="8524494" cy="4800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56" name="Shape 54"/>
          <p:cNvSpPr/>
          <p:nvPr/>
        </p:nvSpPr>
        <p:spPr>
          <a:xfrm>
            <a:off x="315468" y="4361688"/>
            <a:ext cx="1885950" cy="48006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57" name="Text 55"/>
          <p:cNvSpPr/>
          <p:nvPr/>
        </p:nvSpPr>
        <p:spPr>
          <a:xfrm>
            <a:off x="315468" y="4361688"/>
            <a:ext cx="188595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FORVENTNINGER 2026
</a:t>
            </a:r>
            <a:r>
              <a:rPr lang="en-US" sz="750" i="1" dirty="0">
                <a:solidFill>
                  <a:srgbClr val="E9D5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 årsrapporten</a:t>
            </a:r>
            <a:endParaRPr lang="en-US" sz="975" dirty="0"/>
          </a:p>
        </p:txBody>
      </p:sp>
      <p:sp>
        <p:nvSpPr>
          <p:cNvPr id="58" name="Text 56"/>
          <p:cNvSpPr/>
          <p:nvPr/>
        </p:nvSpPr>
        <p:spPr>
          <a:xfrm>
            <a:off x="2283714" y="4389120"/>
            <a:ext cx="204825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Omsætning</a:t>
            </a:r>
            <a:endParaRPr lang="en-US" sz="750" dirty="0"/>
          </a:p>
        </p:txBody>
      </p:sp>
      <p:sp>
        <p:nvSpPr>
          <p:cNvPr id="59" name="Text 57"/>
          <p:cNvSpPr/>
          <p:nvPr/>
        </p:nvSpPr>
        <p:spPr>
          <a:xfrm>
            <a:off x="2283714" y="4567428"/>
            <a:ext cx="2048256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195–205m</a:t>
            </a:r>
            <a:endParaRPr lang="en-US" sz="1200" dirty="0"/>
          </a:p>
        </p:txBody>
      </p:sp>
      <p:sp>
        <p:nvSpPr>
          <p:cNvPr id="60" name="Shape 58"/>
          <p:cNvSpPr/>
          <p:nvPr/>
        </p:nvSpPr>
        <p:spPr>
          <a:xfrm>
            <a:off x="4414266" y="4457700"/>
            <a:ext cx="0" cy="288036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61" name="Text 59"/>
          <p:cNvSpPr/>
          <p:nvPr/>
        </p:nvSpPr>
        <p:spPr>
          <a:xfrm>
            <a:off x="4496562" y="4389120"/>
            <a:ext cx="204825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EBIT</a:t>
            </a:r>
            <a:endParaRPr lang="en-US" sz="750" dirty="0"/>
          </a:p>
        </p:txBody>
      </p:sp>
      <p:sp>
        <p:nvSpPr>
          <p:cNvPr id="62" name="Text 60"/>
          <p:cNvSpPr/>
          <p:nvPr/>
        </p:nvSpPr>
        <p:spPr>
          <a:xfrm>
            <a:off x="4496562" y="4567428"/>
            <a:ext cx="2048256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105–125m</a:t>
            </a:r>
            <a:endParaRPr lang="en-US" sz="1200" dirty="0"/>
          </a:p>
        </p:txBody>
      </p:sp>
      <p:sp>
        <p:nvSpPr>
          <p:cNvPr id="63" name="Shape 61"/>
          <p:cNvSpPr/>
          <p:nvPr/>
        </p:nvSpPr>
        <p:spPr>
          <a:xfrm>
            <a:off x="6627114" y="4457700"/>
            <a:ext cx="0" cy="288036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64" name="Text 62"/>
          <p:cNvSpPr/>
          <p:nvPr/>
        </p:nvSpPr>
        <p:spPr>
          <a:xfrm>
            <a:off x="6709410" y="4389120"/>
            <a:ext cx="204825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50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Overskud før skat og værdireguleringer</a:t>
            </a:r>
            <a:endParaRPr lang="en-US" sz="750" dirty="0"/>
          </a:p>
        </p:txBody>
      </p:sp>
      <p:sp>
        <p:nvSpPr>
          <p:cNvPr id="65" name="Text 63"/>
          <p:cNvSpPr/>
          <p:nvPr/>
        </p:nvSpPr>
        <p:spPr>
          <a:xfrm>
            <a:off x="6709410" y="4567428"/>
            <a:ext cx="2048256" cy="260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60–80m</a:t>
            </a:r>
            <a:endParaRPr lang="en-US" sz="1200" dirty="0"/>
          </a:p>
        </p:txBody>
      </p:sp>
      <p:sp>
        <p:nvSpPr>
          <p:cNvPr id="66" name="Shape 64"/>
          <p:cNvSpPr/>
          <p:nvPr/>
        </p:nvSpPr>
        <p:spPr>
          <a:xfrm>
            <a:off x="1" y="4903470"/>
            <a:ext cx="9143771" cy="240030"/>
          </a:xfrm>
          <a:prstGeom prst="rect">
            <a:avLst/>
          </a:prstGeom>
          <a:solidFill>
            <a:srgbClr val="0B2545"/>
          </a:solidFill>
          <a:ln w="12700">
            <a:solidFill>
              <a:srgbClr val="0B254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67" name="Text 65"/>
          <p:cNvSpPr/>
          <p:nvPr/>
        </p:nvSpPr>
        <p:spPr>
          <a:xfrm>
            <a:off x="274320" y="4903470"/>
            <a:ext cx="857250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 Office A/S   |   Generalforsamling 23. april 2026   |   Bestyrelsesformandens beretning</a:t>
            </a:r>
            <a:endParaRPr lang="en-US" sz="7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164592" y="3840480"/>
            <a:ext cx="8979408" cy="731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kern="0" spc="5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 OFFICE A/S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CEO-beretning</a:t>
            </a:r>
            <a:endParaRPr lang="en-US" sz="5200" dirty="0"/>
          </a:p>
        </p:txBody>
      </p:sp>
      <p:sp>
        <p:nvSpPr>
          <p:cNvPr id="6" name="Text 4"/>
          <p:cNvSpPr/>
          <p:nvPr/>
        </p:nvSpPr>
        <p:spPr>
          <a:xfrm>
            <a:off x="457200" y="22860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Ordinær Generalforsamling  |  23. april 2026  |  Radisson Blu Scandinavia Hotel, Aarhus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3977640"/>
            <a:ext cx="84124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Regnskabsresultater 2025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Segmentperformance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Porteføljeaktivitet &amp; investering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Tysk boligportefølje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Mejlbryggen, Aarhus Ø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Forventninger 2026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4828032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Nasdaq Copenhagen  |  CVR 30 55 86 42</a:t>
            </a:r>
            <a:endParaRPr lang="en-US" sz="90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904E56D-CF5E-F568-3607-060E875A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0"/>
            <a:ext cx="909587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REGNSKABSRESULTATER 2025 – NØGLETAL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68680"/>
            <a:ext cx="27432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68680"/>
            <a:ext cx="54864" cy="10515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384048" y="941832"/>
            <a:ext cx="25786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Nettoomsætning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84048" y="1124712"/>
            <a:ext cx="257860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204m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384048" y="1581912"/>
            <a:ext cx="257860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+1,2% vs. 2024 (DKK 202m)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3108960" y="868680"/>
            <a:ext cx="27432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3108960" y="868680"/>
            <a:ext cx="54864" cy="10515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" name="Text 14"/>
          <p:cNvSpPr/>
          <p:nvPr/>
        </p:nvSpPr>
        <p:spPr>
          <a:xfrm>
            <a:off x="3236976" y="941832"/>
            <a:ext cx="25786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EBIT (Resultat af primær drift)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3236976" y="1124712"/>
            <a:ext cx="257860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115m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3236976" y="1581912"/>
            <a:ext cx="257860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+0,9% vs. 2024 (DKK 114m)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5961888" y="868680"/>
            <a:ext cx="27432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5961888" y="868680"/>
            <a:ext cx="54864" cy="10515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1" name="Text 19"/>
          <p:cNvSpPr/>
          <p:nvPr/>
        </p:nvSpPr>
        <p:spPr>
          <a:xfrm>
            <a:off x="6089904" y="941832"/>
            <a:ext cx="25786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EBIT-margin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6089904" y="1124712"/>
            <a:ext cx="257860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56,1%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6089904" y="1581912"/>
            <a:ext cx="257860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Stabil – 56,3% i 2024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256032" y="2084832"/>
            <a:ext cx="27432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256032" y="2084832"/>
            <a:ext cx="54864" cy="10515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6" name="Text 24"/>
          <p:cNvSpPr/>
          <p:nvPr/>
        </p:nvSpPr>
        <p:spPr>
          <a:xfrm>
            <a:off x="384048" y="2157984"/>
            <a:ext cx="25786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Resultat før skat og værdireg.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384048" y="2340864"/>
            <a:ext cx="257860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76m</a:t>
            </a:r>
            <a:endParaRPr lang="en-US" sz="2600" dirty="0"/>
          </a:p>
        </p:txBody>
      </p:sp>
      <p:sp>
        <p:nvSpPr>
          <p:cNvPr id="28" name="Text 26"/>
          <p:cNvSpPr/>
          <p:nvPr/>
        </p:nvSpPr>
        <p:spPr>
          <a:xfrm>
            <a:off x="384048" y="2798064"/>
            <a:ext cx="257860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EBVAT stabil (DKK 77m i 2024)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108960" y="2084832"/>
            <a:ext cx="27432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3108960" y="2084832"/>
            <a:ext cx="54864" cy="10515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3236976" y="2157984"/>
            <a:ext cx="25786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Årets resultat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3236976" y="2340864"/>
            <a:ext cx="257860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70m</a:t>
            </a:r>
            <a:endParaRPr lang="en-US" sz="2600" dirty="0"/>
          </a:p>
        </p:txBody>
      </p:sp>
      <p:sp>
        <p:nvSpPr>
          <p:cNvPr id="33" name="Text 31"/>
          <p:cNvSpPr/>
          <p:nvPr/>
        </p:nvSpPr>
        <p:spPr>
          <a:xfrm>
            <a:off x="3236976" y="2798064"/>
            <a:ext cx="257860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−22% vs. 2024 – lavere dagsvædiregulering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5961888" y="2084832"/>
            <a:ext cx="2743200" cy="105156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5961888" y="2084832"/>
            <a:ext cx="54864" cy="10515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6" name="Text 34"/>
          <p:cNvSpPr/>
          <p:nvPr/>
        </p:nvSpPr>
        <p:spPr>
          <a:xfrm>
            <a:off x="6089904" y="2157984"/>
            <a:ext cx="25786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Dagsværdiregulering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6089904" y="2340864"/>
            <a:ext cx="257860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4A556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11m</a:t>
            </a:r>
            <a:endParaRPr lang="en-US" sz="2600" dirty="0"/>
          </a:p>
        </p:txBody>
      </p:sp>
      <p:sp>
        <p:nvSpPr>
          <p:cNvPr id="38" name="Text 36"/>
          <p:cNvSpPr/>
          <p:nvPr/>
        </p:nvSpPr>
        <p:spPr>
          <a:xfrm>
            <a:off x="6089904" y="2798064"/>
            <a:ext cx="257860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vs. DKK 29m i 2024 (markedsnormalisering)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256032" y="4206240"/>
            <a:ext cx="8595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4A5568"/>
                </a:solidFill>
              </a:rPr>
              <a:t>Operationel drift stabil. Resultatfald primært drevet af lavere dagsværdireguleringer — ikke driftsforhold.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RESULTATOPGØRELSE 2025 – OMSÆTNING TIL RESULTAT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graphicFrame>
        <p:nvGraphicFramePr>
          <p:cNvPr id="9" name="Chart 0"/>
          <p:cNvGraphicFramePr/>
          <p:nvPr/>
        </p:nvGraphicFramePr>
        <p:xfrm>
          <a:off x="256032" y="822960"/>
          <a:ext cx="53035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5806440" y="841248"/>
            <a:ext cx="310896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Shape 8"/>
          <p:cNvSpPr/>
          <p:nvPr/>
        </p:nvSpPr>
        <p:spPr>
          <a:xfrm>
            <a:off x="5806440" y="841248"/>
            <a:ext cx="45720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" name="Text 9"/>
          <p:cNvSpPr/>
          <p:nvPr/>
        </p:nvSpPr>
        <p:spPr>
          <a:xfrm>
            <a:off x="5943600" y="877824"/>
            <a:ext cx="2926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Driftsomkostninger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5943600" y="1078992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DKK 70m (+6% vs. 2024)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Modernisering, vedligehold og øget tomgangsbehandling i tysk boligportefølje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5806440" y="1682496"/>
            <a:ext cx="310896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5" name="Shape 12"/>
          <p:cNvSpPr/>
          <p:nvPr/>
        </p:nvSpPr>
        <p:spPr>
          <a:xfrm>
            <a:off x="5806440" y="1682496"/>
            <a:ext cx="45720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" name="Text 13"/>
          <p:cNvSpPr/>
          <p:nvPr/>
        </p:nvSpPr>
        <p:spPr>
          <a:xfrm>
            <a:off x="5943600" y="1719072"/>
            <a:ext cx="2926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Salgs- &amp; admin.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5943600" y="1920240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DKK 20m (−12% vs. 2024)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Omkostningsreduktioner realiseret ifm. transaktion og rådgivning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5806440" y="2523744"/>
            <a:ext cx="310896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9" name="Shape 16"/>
          <p:cNvSpPr/>
          <p:nvPr/>
        </p:nvSpPr>
        <p:spPr>
          <a:xfrm>
            <a:off x="5806440" y="2523744"/>
            <a:ext cx="45720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0" name="Text 17"/>
          <p:cNvSpPr/>
          <p:nvPr/>
        </p:nvSpPr>
        <p:spPr>
          <a:xfrm>
            <a:off x="5943600" y="2560320"/>
            <a:ext cx="2926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Finansielle netto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5943600" y="2761488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DKK −38m (stabil)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Swapportefølje EUR 160M, fast rente ~1,35%, afdækning intakt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5806440" y="3364992"/>
            <a:ext cx="310896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3" name="Shape 20"/>
          <p:cNvSpPr/>
          <p:nvPr/>
        </p:nvSpPr>
        <p:spPr>
          <a:xfrm>
            <a:off x="5806440" y="3364992"/>
            <a:ext cx="45720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4" name="Text 21"/>
          <p:cNvSpPr/>
          <p:nvPr/>
        </p:nvSpPr>
        <p:spPr>
          <a:xfrm>
            <a:off x="5943600" y="3401568"/>
            <a:ext cx="2926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Skat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5943600" y="3602736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DKK 17m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Effektiv skatteprocent 19,2%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5-ÅRS FINANSIELT OVERBLIK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graphicFrame>
        <p:nvGraphicFramePr>
          <p:cNvPr id="9" name="Chart 0"/>
          <p:cNvGraphicFramePr/>
          <p:nvPr/>
        </p:nvGraphicFramePr>
        <p:xfrm>
          <a:off x="256032" y="822960"/>
          <a:ext cx="40233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4434840" y="822960"/>
          <a:ext cx="448056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hape 7"/>
          <p:cNvSpPr/>
          <p:nvPr/>
        </p:nvSpPr>
        <p:spPr>
          <a:xfrm>
            <a:off x="256032" y="2880360"/>
            <a:ext cx="8659368" cy="54864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78514"/>
              </p:ext>
            </p:extLst>
          </p:nvPr>
        </p:nvGraphicFramePr>
        <p:xfrm>
          <a:off x="256032" y="2971800"/>
          <a:ext cx="6949440" cy="1600200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Nøgletal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2021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2022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2023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2024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2025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</a:rPr>
                        <a:t>Covenant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ICR (×)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4,04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4,06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2,86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2,85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B2A4A"/>
                          </a:solidFill>
                        </a:rPr>
                        <a:t>2,85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Min. 1,80×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LTV (%)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43,9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42,5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44,3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46,2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C0392B"/>
                          </a:solidFill>
                        </a:rPr>
                        <a:t>50,8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Maks. 70%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EPS (DKK)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40,62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28,88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14,63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15,80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C0392B"/>
                          </a:solidFill>
                        </a:rPr>
                        <a:t>11,94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Udlejning bolig (%)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98,8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98,8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98,5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98,3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B2A4A"/>
                          </a:solidFill>
                        </a:rPr>
                        <a:t>97,0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B2A4A"/>
                          </a:solidFill>
                        </a:rPr>
                        <a:t>—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2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SEGMENTPERFORMANCE 2025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graphicFrame>
        <p:nvGraphicFramePr>
          <p:cNvPr id="9" name="Chart 0"/>
          <p:cNvGraphicFramePr/>
          <p:nvPr/>
        </p:nvGraphicFramePr>
        <p:xfrm>
          <a:off x="256032" y="822960"/>
          <a:ext cx="5029200" cy="324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5486400" y="841248"/>
            <a:ext cx="3474720" cy="102412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Shape 8"/>
          <p:cNvSpPr/>
          <p:nvPr/>
        </p:nvSpPr>
        <p:spPr>
          <a:xfrm>
            <a:off x="5486400" y="841248"/>
            <a:ext cx="54864" cy="102412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" name="Text 9"/>
          <p:cNvSpPr/>
          <p:nvPr/>
        </p:nvSpPr>
        <p:spPr>
          <a:xfrm>
            <a:off x="5632704" y="886968"/>
            <a:ext cx="3291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K/S Danske Immobilien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5632704" y="1115568"/>
            <a:ext cx="3291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</a:rPr>
              <a:t>Omsætning DKK 123m  ·  EBIT DKK 68m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5632704" y="1307592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3.500  boliger i Nordtyskland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Udlejningsgrad 97,0% – aktivt håndteret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Modernisering og genudlejning fortsat fokusområde</a:t>
            </a:r>
            <a:endParaRPr lang="en-US" sz="850" dirty="0"/>
          </a:p>
        </p:txBody>
      </p:sp>
      <p:sp>
        <p:nvSpPr>
          <p:cNvPr id="16" name="Shape 13"/>
          <p:cNvSpPr/>
          <p:nvPr/>
        </p:nvSpPr>
        <p:spPr>
          <a:xfrm>
            <a:off x="5486400" y="1956816"/>
            <a:ext cx="54864" cy="102412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" name="Text 14"/>
          <p:cNvSpPr/>
          <p:nvPr/>
        </p:nvSpPr>
        <p:spPr>
          <a:xfrm>
            <a:off x="5632704" y="2002536"/>
            <a:ext cx="3291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Prime Office Kontor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5632704" y="2231136"/>
            <a:ext cx="3291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</a:rPr>
              <a:t>Omsætning DKK 51m  ·  EBIT DKK 41m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632704" y="2423160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35.197 m² </a:t>
            </a:r>
            <a:r>
              <a:rPr lang="en-US" sz="850" dirty="0" err="1">
                <a:solidFill>
                  <a:srgbClr val="4A5568"/>
                </a:solidFill>
              </a:rPr>
              <a:t>kontorlejemål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Udlejningsgrad 98,0% – stabilt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Høj marginalitet: EBIT-margin 80%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5486400" y="3072384"/>
            <a:ext cx="3474720" cy="102412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1" name="Shape 18"/>
          <p:cNvSpPr/>
          <p:nvPr/>
        </p:nvSpPr>
        <p:spPr>
          <a:xfrm>
            <a:off x="5486400" y="3072384"/>
            <a:ext cx="54864" cy="102412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2" name="Text 19"/>
          <p:cNvSpPr/>
          <p:nvPr/>
        </p:nvSpPr>
        <p:spPr>
          <a:xfrm>
            <a:off x="5632704" y="3118104"/>
            <a:ext cx="32918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MC Property Fund Hamburg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5632704" y="3346704"/>
            <a:ext cx="3291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</a:rPr>
              <a:t>Omsætning DKK 30m  ·  EBIT DKK 14m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5632704" y="3538728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30.902 m² erhvervslejemål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Udlejningsgrad 89,1% – fortsat optimering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Frasalgsproces igangsat (non-core)</a:t>
            </a:r>
            <a:endParaRPr lang="en-US" sz="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21140" cy="65151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" name="Shape 1"/>
          <p:cNvSpPr/>
          <p:nvPr/>
        </p:nvSpPr>
        <p:spPr>
          <a:xfrm>
            <a:off x="240030" y="123444"/>
            <a:ext cx="411480" cy="41148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4" name="Text 2"/>
          <p:cNvSpPr/>
          <p:nvPr/>
        </p:nvSpPr>
        <p:spPr>
          <a:xfrm>
            <a:off x="240030" y="12344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88670" y="123444"/>
            <a:ext cx="81610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5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PORTEFØLJEAKTIVITET &amp; INVESTERING 2025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240030" y="857250"/>
            <a:ext cx="43205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5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Investeringsejendomme – dagsværdi (DKK mio.)</a:t>
            </a:r>
            <a:endParaRPr lang="en-US" sz="1050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240030" y="1165860"/>
          <a:ext cx="4320540" cy="21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5"/>
          <p:cNvSpPr/>
          <p:nvPr/>
        </p:nvSpPr>
        <p:spPr>
          <a:xfrm>
            <a:off x="240030" y="3257550"/>
            <a:ext cx="4320540" cy="1611630"/>
          </a:xfrm>
          <a:prstGeom prst="rect">
            <a:avLst/>
          </a:prstGeom>
          <a:solidFill>
            <a:srgbClr val="F5F7FB"/>
          </a:solidFill>
          <a:ln w="9525">
            <a:solidFill>
              <a:srgbClr val="D6DCE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9" name="Shape 6"/>
          <p:cNvSpPr/>
          <p:nvPr/>
        </p:nvSpPr>
        <p:spPr>
          <a:xfrm>
            <a:off x="240030" y="3257550"/>
            <a:ext cx="54864" cy="161163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10" name="Text 7"/>
          <p:cNvSpPr/>
          <p:nvPr/>
        </p:nvSpPr>
        <p:spPr>
          <a:xfrm>
            <a:off x="411480" y="3339846"/>
            <a:ext cx="404622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Pengestrømme 2025</a:t>
            </a:r>
            <a:endParaRPr lang="en-US" sz="975" dirty="0"/>
          </a:p>
        </p:txBody>
      </p:sp>
      <p:sp>
        <p:nvSpPr>
          <p:cNvPr id="11" name="Text 8"/>
          <p:cNvSpPr/>
          <p:nvPr/>
        </p:nvSpPr>
        <p:spPr>
          <a:xfrm>
            <a:off x="411480" y="3600450"/>
            <a:ext cx="21259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Driftspengestrøm (CFO)</a:t>
            </a:r>
            <a:endParaRPr lang="en-US" sz="788" dirty="0"/>
          </a:p>
        </p:txBody>
      </p:sp>
      <p:sp>
        <p:nvSpPr>
          <p:cNvPr id="12" name="Text 9"/>
          <p:cNvSpPr/>
          <p:nvPr/>
        </p:nvSpPr>
        <p:spPr>
          <a:xfrm>
            <a:off x="2537460" y="3600450"/>
            <a:ext cx="85725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88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51m</a:t>
            </a:r>
            <a:endParaRPr lang="en-US" sz="788" dirty="0"/>
          </a:p>
        </p:txBody>
      </p:sp>
      <p:sp>
        <p:nvSpPr>
          <p:cNvPr id="13" name="Text 10"/>
          <p:cNvSpPr/>
          <p:nvPr/>
        </p:nvSpPr>
        <p:spPr>
          <a:xfrm>
            <a:off x="3429000" y="3600450"/>
            <a:ext cx="106299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75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(2024: DKK 99m)</a:t>
            </a:r>
            <a:endParaRPr lang="en-US" sz="675" dirty="0"/>
          </a:p>
        </p:txBody>
      </p:sp>
      <p:sp>
        <p:nvSpPr>
          <p:cNvPr id="14" name="Text 11"/>
          <p:cNvSpPr/>
          <p:nvPr/>
        </p:nvSpPr>
        <p:spPr>
          <a:xfrm>
            <a:off x="411480" y="3792474"/>
            <a:ext cx="21259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Investeringer i ejendomme (netto)</a:t>
            </a:r>
            <a:endParaRPr lang="en-US" sz="788" dirty="0"/>
          </a:p>
        </p:txBody>
      </p:sp>
      <p:sp>
        <p:nvSpPr>
          <p:cNvPr id="15" name="Text 12"/>
          <p:cNvSpPr/>
          <p:nvPr/>
        </p:nvSpPr>
        <p:spPr>
          <a:xfrm>
            <a:off x="2537460" y="3792474"/>
            <a:ext cx="85725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88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−DKK 287m</a:t>
            </a:r>
            <a:endParaRPr lang="en-US" sz="788" dirty="0"/>
          </a:p>
        </p:txBody>
      </p:sp>
      <p:sp>
        <p:nvSpPr>
          <p:cNvPr id="16" name="Text 13"/>
          <p:cNvSpPr/>
          <p:nvPr/>
        </p:nvSpPr>
        <p:spPr>
          <a:xfrm>
            <a:off x="3429000" y="3792474"/>
            <a:ext cx="106299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75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Mejlbryggen B&amp;C byggeudbet.</a:t>
            </a:r>
            <a:endParaRPr lang="en-US" sz="675" dirty="0"/>
          </a:p>
        </p:txBody>
      </p:sp>
      <p:sp>
        <p:nvSpPr>
          <p:cNvPr id="17" name="Text 14"/>
          <p:cNvSpPr/>
          <p:nvPr/>
        </p:nvSpPr>
        <p:spPr>
          <a:xfrm>
            <a:off x="411480" y="3984498"/>
            <a:ext cx="21259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Salg af ejendomme (MCPF)</a:t>
            </a:r>
            <a:endParaRPr lang="en-US" sz="788" dirty="0"/>
          </a:p>
        </p:txBody>
      </p:sp>
      <p:sp>
        <p:nvSpPr>
          <p:cNvPr id="18" name="Text 15"/>
          <p:cNvSpPr/>
          <p:nvPr/>
        </p:nvSpPr>
        <p:spPr>
          <a:xfrm>
            <a:off x="2537460" y="3984498"/>
            <a:ext cx="85725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88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+DKK 36m</a:t>
            </a:r>
            <a:endParaRPr lang="en-US" sz="788" dirty="0"/>
          </a:p>
        </p:txBody>
      </p:sp>
      <p:sp>
        <p:nvSpPr>
          <p:cNvPr id="19" name="Text 16"/>
          <p:cNvSpPr/>
          <p:nvPr/>
        </p:nvSpPr>
        <p:spPr>
          <a:xfrm>
            <a:off x="3429000" y="3984498"/>
            <a:ext cx="106299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75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MCPF-ejendomme afstået</a:t>
            </a:r>
            <a:endParaRPr lang="en-US" sz="675" dirty="0"/>
          </a:p>
        </p:txBody>
      </p:sp>
      <p:sp>
        <p:nvSpPr>
          <p:cNvPr id="20" name="Text 17"/>
          <p:cNvSpPr/>
          <p:nvPr/>
        </p:nvSpPr>
        <p:spPr>
          <a:xfrm>
            <a:off x="411480" y="4176522"/>
            <a:ext cx="21259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Pengestrømme fra finansieringsaktivitet</a:t>
            </a:r>
            <a:endParaRPr lang="en-US" sz="788" dirty="0"/>
          </a:p>
        </p:txBody>
      </p:sp>
      <p:sp>
        <p:nvSpPr>
          <p:cNvPr id="21" name="Text 18"/>
          <p:cNvSpPr/>
          <p:nvPr/>
        </p:nvSpPr>
        <p:spPr>
          <a:xfrm>
            <a:off x="2537460" y="4176522"/>
            <a:ext cx="85725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88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+DKK 194m</a:t>
            </a:r>
            <a:endParaRPr lang="en-US" sz="788" dirty="0"/>
          </a:p>
        </p:txBody>
      </p:sp>
      <p:sp>
        <p:nvSpPr>
          <p:cNvPr id="22" name="Text 19"/>
          <p:cNvSpPr/>
          <p:nvPr/>
        </p:nvSpPr>
        <p:spPr>
          <a:xfrm>
            <a:off x="3429000" y="4176522"/>
            <a:ext cx="106299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75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Låneoptagelse, netto</a:t>
            </a:r>
            <a:endParaRPr lang="en-US" sz="675" dirty="0"/>
          </a:p>
        </p:txBody>
      </p:sp>
      <p:sp>
        <p:nvSpPr>
          <p:cNvPr id="23" name="Shape 20"/>
          <p:cNvSpPr/>
          <p:nvPr/>
        </p:nvSpPr>
        <p:spPr>
          <a:xfrm>
            <a:off x="411480" y="4354830"/>
            <a:ext cx="4046220" cy="0"/>
          </a:xfrm>
          <a:prstGeom prst="line">
            <a:avLst/>
          </a:prstGeom>
          <a:noFill/>
          <a:ln w="9525">
            <a:solidFill>
              <a:srgbClr val="D6DCE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24" name="Text 21"/>
          <p:cNvSpPr/>
          <p:nvPr/>
        </p:nvSpPr>
        <p:spPr>
          <a:xfrm>
            <a:off x="411480" y="4368546"/>
            <a:ext cx="21259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Årets pengestrøm (inkl. valutakurs)</a:t>
            </a:r>
            <a:endParaRPr lang="en-US" sz="788" dirty="0"/>
          </a:p>
        </p:txBody>
      </p:sp>
      <p:sp>
        <p:nvSpPr>
          <p:cNvPr id="25" name="Text 22"/>
          <p:cNvSpPr/>
          <p:nvPr/>
        </p:nvSpPr>
        <p:spPr>
          <a:xfrm>
            <a:off x="2537460" y="4368546"/>
            <a:ext cx="85725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88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−DKK 42m</a:t>
            </a:r>
            <a:endParaRPr lang="en-US" sz="788" dirty="0"/>
          </a:p>
        </p:txBody>
      </p:sp>
      <p:sp>
        <p:nvSpPr>
          <p:cNvPr id="26" name="Text 23"/>
          <p:cNvSpPr/>
          <p:nvPr/>
        </p:nvSpPr>
        <p:spPr>
          <a:xfrm>
            <a:off x="411480" y="4560570"/>
            <a:ext cx="21259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Likvid beholdning pr. 31/12</a:t>
            </a:r>
            <a:endParaRPr lang="en-US" sz="788" dirty="0"/>
          </a:p>
        </p:txBody>
      </p:sp>
      <p:sp>
        <p:nvSpPr>
          <p:cNvPr id="27" name="Text 24"/>
          <p:cNvSpPr/>
          <p:nvPr/>
        </p:nvSpPr>
        <p:spPr>
          <a:xfrm>
            <a:off x="2537460" y="4560570"/>
            <a:ext cx="85725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788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137m</a:t>
            </a:r>
            <a:endParaRPr lang="en-US" sz="788" dirty="0"/>
          </a:p>
        </p:txBody>
      </p:sp>
      <p:sp>
        <p:nvSpPr>
          <p:cNvPr id="28" name="Text 25"/>
          <p:cNvSpPr/>
          <p:nvPr/>
        </p:nvSpPr>
        <p:spPr>
          <a:xfrm>
            <a:off x="3429000" y="4560570"/>
            <a:ext cx="106299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675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(2024: DKK 179m)</a:t>
            </a:r>
            <a:endParaRPr lang="en-US" sz="675" dirty="0"/>
          </a:p>
        </p:txBody>
      </p:sp>
      <p:sp>
        <p:nvSpPr>
          <p:cNvPr id="29" name="Shape 26"/>
          <p:cNvSpPr/>
          <p:nvPr/>
        </p:nvSpPr>
        <p:spPr>
          <a:xfrm>
            <a:off x="4697730" y="857250"/>
            <a:ext cx="4183380" cy="34290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0" name="Text 27"/>
          <p:cNvSpPr/>
          <p:nvPr/>
        </p:nvSpPr>
        <p:spPr>
          <a:xfrm>
            <a:off x="4834890" y="857250"/>
            <a:ext cx="390906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Dagsværdireguleringer 2025 pr. segment (DKK mio.)</a:t>
            </a:r>
            <a:endParaRPr lang="en-US" sz="975" dirty="0"/>
          </a:p>
        </p:txBody>
      </p:sp>
      <p:sp>
        <p:nvSpPr>
          <p:cNvPr id="31" name="Shape 28"/>
          <p:cNvSpPr/>
          <p:nvPr/>
        </p:nvSpPr>
        <p:spPr>
          <a:xfrm>
            <a:off x="4697730" y="1200150"/>
            <a:ext cx="4183380" cy="1440180"/>
          </a:xfrm>
          <a:prstGeom prst="rect">
            <a:avLst/>
          </a:prstGeom>
          <a:solidFill>
            <a:srgbClr val="FFFFFF"/>
          </a:solidFill>
          <a:ln w="9525">
            <a:solidFill>
              <a:srgbClr val="D6DCE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graphicFrame>
        <p:nvGraphicFramePr>
          <p:cNvPr id="32" name="Table 0"/>
          <p:cNvGraphicFramePr>
            <a:graphicFrameLocks noGrp="1"/>
          </p:cNvGraphicFramePr>
          <p:nvPr/>
        </p:nvGraphicFramePr>
        <p:xfrm>
          <a:off x="4800600" y="1268730"/>
          <a:ext cx="3977640" cy="1303020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Segment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Regulering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Forklaring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K/S Danske Immobilien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+5,2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Lejestigninger, forbedringer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Prime Office Kontor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+14,5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Stigende kontorlejeniveauer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MC Property Fund Hamburg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b="1" dirty="0">
                          <a:solidFill>
                            <a:srgbClr val="C6282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−9,1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Frasalg + nedskrivning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1" dirty="0">
                          <a:solidFill>
                            <a:srgbClr val="1E276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 alt netto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00" b="1" dirty="0">
                          <a:solidFill>
                            <a:srgbClr val="2E7D3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+10,6</a:t>
                      </a:r>
                      <a:endParaRPr lang="en-US" sz="9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00" i="1" dirty="0">
                          <a:solidFill>
                            <a:srgbClr val="6B728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vs. DKK 29m i 2024</a:t>
                      </a:r>
                      <a:endParaRPr lang="en-US" sz="8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DC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Shape 29"/>
          <p:cNvSpPr/>
          <p:nvPr/>
        </p:nvSpPr>
        <p:spPr>
          <a:xfrm>
            <a:off x="4697730" y="2846070"/>
            <a:ext cx="4183380" cy="2023110"/>
          </a:xfrm>
          <a:prstGeom prst="rect">
            <a:avLst/>
          </a:prstGeom>
          <a:solidFill>
            <a:srgbClr val="F5F7FB"/>
          </a:solidFill>
          <a:ln w="9525">
            <a:solidFill>
              <a:srgbClr val="D6DCE5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4" name="Shape 30"/>
          <p:cNvSpPr/>
          <p:nvPr/>
        </p:nvSpPr>
        <p:spPr>
          <a:xfrm>
            <a:off x="4697730" y="2846070"/>
            <a:ext cx="54864" cy="202311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5" name="Text 31"/>
          <p:cNvSpPr/>
          <p:nvPr/>
        </p:nvSpPr>
        <p:spPr>
          <a:xfrm>
            <a:off x="4869180" y="2948940"/>
            <a:ext cx="39090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MCPF-frasalg 2025</a:t>
            </a:r>
            <a:endParaRPr lang="en-US" sz="1050" dirty="0"/>
          </a:p>
        </p:txBody>
      </p:sp>
      <p:sp>
        <p:nvSpPr>
          <p:cNvPr id="36" name="Text 32"/>
          <p:cNvSpPr/>
          <p:nvPr/>
        </p:nvSpPr>
        <p:spPr>
          <a:xfrm>
            <a:off x="4903470" y="3291840"/>
            <a:ext cx="3840480" cy="1474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50"/>
              </a:spcAft>
            </a:pPr>
            <a:r>
              <a:rPr lang="en-US" sz="9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erhvervsejendomme i Hamburg afstået til DKK 36m</a:t>
            </a:r>
            <a:endParaRPr lang="en-US" sz="900" dirty="0"/>
          </a:p>
          <a:p>
            <a:pPr>
              <a:spcAft>
                <a:spcPts val="150"/>
              </a:spcAft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(Rahlstedter Weg · Dingstätte · Jungfrauenthal)</a:t>
            </a:r>
            <a:endParaRPr lang="en-US" sz="900" dirty="0"/>
          </a:p>
          <a:p>
            <a:pPr>
              <a:spcAft>
                <a:spcPts val="150"/>
              </a:spcAft>
            </a:pPr>
            <a:r>
              <a:rPr lang="en-US" sz="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00" dirty="0"/>
          </a:p>
          <a:p>
            <a:pPr>
              <a:spcAft>
                <a:spcPts val="150"/>
              </a:spcAft>
            </a:pPr>
            <a:r>
              <a:rPr lang="en-US" sz="9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Strategi: </a:t>
            </a:r>
            <a:r>
              <a:rPr lang="en-US" sz="9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kapitalfrigivelse fra non-core aktiver</a:t>
            </a:r>
            <a:endParaRPr lang="en-US" sz="900" dirty="0"/>
          </a:p>
          <a:p>
            <a:pPr>
              <a:spcAft>
                <a:spcPts val="150"/>
              </a:spcAft>
            </a:pPr>
            <a:r>
              <a:rPr lang="en-US" sz="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900" dirty="0"/>
          </a:p>
          <a:p>
            <a:pPr>
              <a:spcAft>
                <a:spcPts val="150"/>
              </a:spcAft>
            </a:pPr>
            <a:r>
              <a:rPr lang="en-US" sz="9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Salgspriser: </a:t>
            </a:r>
            <a:r>
              <a:rPr lang="en-US" sz="9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ca. −2–11% under seneste vurdering</a:t>
            </a:r>
            <a:endParaRPr lang="en-US" sz="900" dirty="0"/>
          </a:p>
        </p:txBody>
      </p:sp>
      <p:sp>
        <p:nvSpPr>
          <p:cNvPr id="37" name="Shape 33"/>
          <p:cNvSpPr/>
          <p:nvPr/>
        </p:nvSpPr>
        <p:spPr>
          <a:xfrm>
            <a:off x="0" y="4903470"/>
            <a:ext cx="9121140" cy="24003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  <p:sp>
        <p:nvSpPr>
          <p:cNvPr id="38" name="Text 34"/>
          <p:cNvSpPr/>
          <p:nvPr/>
        </p:nvSpPr>
        <p:spPr>
          <a:xfrm>
            <a:off x="240030" y="4903470"/>
            <a:ext cx="864108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 Office A/S  |  Generalforsamling 23. april 2026  |  CEO-beretning</a:t>
            </a:r>
            <a:endParaRPr lang="en-US" sz="750" dirty="0"/>
          </a:p>
        </p:txBody>
      </p:sp>
      <p:sp>
        <p:nvSpPr>
          <p:cNvPr id="39" name="Shape 35"/>
          <p:cNvSpPr/>
          <p:nvPr/>
        </p:nvSpPr>
        <p:spPr>
          <a:xfrm>
            <a:off x="0" y="651510"/>
            <a:ext cx="82296" cy="4251960"/>
          </a:xfrm>
          <a:prstGeom prst="rect">
            <a:avLst/>
          </a:prstGeom>
          <a:solidFill>
            <a:srgbClr val="C9A227"/>
          </a:solidFill>
          <a:ln w="12700">
            <a:solidFill>
              <a:srgbClr val="C9A227"/>
            </a:solidFill>
            <a:prstDash val="solid"/>
          </a:ln>
        </p:spPr>
        <p:txBody>
          <a:bodyPr/>
          <a:lstStyle/>
          <a:p>
            <a:endParaRPr lang="da-DK" sz="13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4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TYSK BOLIGPORTEFØLJE – DRIFT &amp; STRATEGI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22960"/>
            <a:ext cx="3474720" cy="37490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22960"/>
            <a:ext cx="3474720" cy="34747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320040" y="822960"/>
            <a:ext cx="33832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</a:rPr>
              <a:t>Porteføljeoversigt – K/S Danske Immobilien</a:t>
            </a:r>
            <a:endParaRPr lang="en-US" sz="950" dirty="0"/>
          </a:p>
        </p:txBody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70218"/>
              </p:ext>
            </p:extLst>
          </p:nvPr>
        </p:nvGraphicFramePr>
        <p:xfrm>
          <a:off x="256032" y="1188720"/>
          <a:ext cx="3474720" cy="3364992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Lübeck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>
                          <a:solidFill>
                            <a:srgbClr val="1B2A4A"/>
                          </a:solidFill>
                        </a:rPr>
                        <a:t>~1.236 enheder</a:t>
                      </a:r>
                      <a:endParaRPr lang="en-US" sz="85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Under </a:t>
                      </a:r>
                      <a:r>
                        <a:rPr lang="en-US" sz="850" dirty="0" err="1">
                          <a:solidFill>
                            <a:srgbClr val="4A5568"/>
                          </a:solidFill>
                        </a:rPr>
                        <a:t>vurdering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Heide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>
                          <a:solidFill>
                            <a:srgbClr val="1B2A4A"/>
                          </a:solidFill>
                        </a:rPr>
                        <a:t>~644 enheder</a:t>
                      </a:r>
                      <a:endParaRPr lang="en-US" sz="85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Non-core – frasalg planlagt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Schleswig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>
                          <a:solidFill>
                            <a:srgbClr val="1B2A4A"/>
                          </a:solidFill>
                        </a:rPr>
                        <a:t>~1190 enheder</a:t>
                      </a:r>
                      <a:endParaRPr lang="en-US" sz="85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Under vurdering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Lensahn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>
                          <a:solidFill>
                            <a:srgbClr val="1B2A4A"/>
                          </a:solidFill>
                        </a:rPr>
                        <a:t>~162 enheder</a:t>
                      </a:r>
                      <a:endParaRPr lang="en-US" sz="85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Under </a:t>
                      </a:r>
                      <a:r>
                        <a:rPr lang="en-US" sz="850" dirty="0" err="1">
                          <a:solidFill>
                            <a:srgbClr val="4A5568"/>
                          </a:solidFill>
                        </a:rPr>
                        <a:t>vurdering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Hamburg (div.)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 dirty="0">
                          <a:solidFill>
                            <a:srgbClr val="1B2A4A"/>
                          </a:solidFill>
                        </a:rPr>
                        <a:t>~190 </a:t>
                      </a:r>
                      <a:r>
                        <a:rPr lang="en-US" sz="850" dirty="0" err="1">
                          <a:solidFill>
                            <a:srgbClr val="1B2A4A"/>
                          </a:solidFill>
                        </a:rPr>
                        <a:t>enheder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Vigtig beliggenhed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Bad Segeberg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 dirty="0">
                          <a:solidFill>
                            <a:srgbClr val="1B2A4A"/>
                          </a:solidFill>
                        </a:rPr>
                        <a:t>~24 </a:t>
                      </a:r>
                      <a:r>
                        <a:rPr lang="en-US" sz="850" dirty="0" err="1">
                          <a:solidFill>
                            <a:srgbClr val="1B2A4A"/>
                          </a:solidFill>
                        </a:rPr>
                        <a:t>enheder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Under </a:t>
                      </a:r>
                      <a:r>
                        <a:rPr lang="en-US" sz="850" dirty="0" err="1">
                          <a:solidFill>
                            <a:srgbClr val="4A5568"/>
                          </a:solidFill>
                        </a:rPr>
                        <a:t>vurdering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4A5568"/>
                          </a:solidFill>
                        </a:rPr>
                        <a:t>Øvrige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 dirty="0">
                          <a:solidFill>
                            <a:srgbClr val="1B2A4A"/>
                          </a:solidFill>
                        </a:rPr>
                        <a:t>~78 </a:t>
                      </a:r>
                      <a:r>
                        <a:rPr lang="en-US" sz="850" dirty="0" err="1">
                          <a:solidFill>
                            <a:srgbClr val="1B2A4A"/>
                          </a:solidFill>
                        </a:rPr>
                        <a:t>enheder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dirty="0">
                          <a:solidFill>
                            <a:srgbClr val="4A5568"/>
                          </a:solidFill>
                        </a:rPr>
                        <a:t>Diverse lokaliteter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</a:rPr>
                        <a:t>I alt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</a:rPr>
                        <a:t>~3500 </a:t>
                      </a:r>
                      <a:r>
                        <a:rPr lang="en-US" sz="850" b="1" dirty="0" err="1">
                          <a:solidFill>
                            <a:srgbClr val="FFFFFF"/>
                          </a:solidFill>
                        </a:rPr>
                        <a:t>enheder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850" b="1" dirty="0">
                          <a:solidFill>
                            <a:srgbClr val="FFFFFF"/>
                          </a:solidFill>
                        </a:rPr>
                        <a:t>205.123 m²</a:t>
                      </a:r>
                      <a:endParaRPr lang="en-US" sz="850" dirty="0"/>
                    </a:p>
                  </a:txBody>
                  <a:tcPr>
                    <a:lnL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D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Shape 10"/>
          <p:cNvSpPr/>
          <p:nvPr/>
        </p:nvSpPr>
        <p:spPr>
          <a:xfrm>
            <a:off x="3913632" y="841248"/>
            <a:ext cx="5029200" cy="11704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4" name="Shape 11"/>
          <p:cNvSpPr/>
          <p:nvPr/>
        </p:nvSpPr>
        <p:spPr>
          <a:xfrm>
            <a:off x="3913632" y="841248"/>
            <a:ext cx="54864" cy="11704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5" name="Text 12"/>
          <p:cNvSpPr/>
          <p:nvPr/>
        </p:nvSpPr>
        <p:spPr>
          <a:xfrm>
            <a:off x="4059936" y="896112"/>
            <a:ext cx="4846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Driftsperformance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059936" y="1170432"/>
            <a:ext cx="4846320" cy="7863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Udlejningsgrad 97,0% (2024: 98,3%)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Omsætning DKK 123m (+2,4% vs. 2024)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Gennemsnitlig boligleje DKK 609/m²/år (+2,7%)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Aktivt håndteret: opsigelser og genudlejning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3913632" y="2103120"/>
            <a:ext cx="5029200" cy="11704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8" name="Shape 15"/>
          <p:cNvSpPr/>
          <p:nvPr/>
        </p:nvSpPr>
        <p:spPr>
          <a:xfrm>
            <a:off x="3913632" y="2103120"/>
            <a:ext cx="54864" cy="1170432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9" name="Text 16"/>
          <p:cNvSpPr/>
          <p:nvPr/>
        </p:nvSpPr>
        <p:spPr>
          <a:xfrm>
            <a:off x="4059936" y="2157984"/>
            <a:ext cx="4846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Energirenovering – strukturel udfordring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4059936" y="2432304"/>
            <a:ext cx="4846320" cy="7863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EU og tyske bygningsregler skærper krav til energieffektivitet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EU Energy Performance of Buildings Directive (EPBD) 2033-krav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Estimeret nødvendig capex-investering: betydelig (kvantificering igangsat)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Påvirker alle boliger med lav energiklasse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059936" y="3419856"/>
            <a:ext cx="4846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→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91440"/>
            <a:ext cx="8046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INVESTERINGER OG EJENDOMSKRAV — K/S DANSKE IMMOBILIEN (KSD)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04672"/>
            <a:ext cx="169164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04672"/>
            <a:ext cx="45720" cy="7315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365760" y="832104"/>
            <a:ext cx="154533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18096"/>
                </a:solidFill>
              </a:rPr>
              <a:t>Boliger i KSD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365760" y="987552"/>
            <a:ext cx="1545336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3.492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65760" y="1316736"/>
            <a:ext cx="1545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</a:rPr>
              <a:t>84 ejendomme, Nordtyskland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2011680" y="804672"/>
            <a:ext cx="169164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2011680" y="804672"/>
            <a:ext cx="45720" cy="7315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" name="Text 14"/>
          <p:cNvSpPr/>
          <p:nvPr/>
        </p:nvSpPr>
        <p:spPr>
          <a:xfrm>
            <a:off x="2121408" y="832104"/>
            <a:ext cx="154533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18096"/>
                </a:solidFill>
              </a:rPr>
              <a:t>Areal (KSD)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2121408" y="987552"/>
            <a:ext cx="1545336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205.123 m²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2121408" y="1316736"/>
            <a:ext cx="1545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</a:rPr>
              <a:t>~76% af koncernportefølje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767328" y="804672"/>
            <a:ext cx="169164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3767328" y="804672"/>
            <a:ext cx="45720" cy="7315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1" name="Text 19"/>
          <p:cNvSpPr/>
          <p:nvPr/>
        </p:nvSpPr>
        <p:spPr>
          <a:xfrm>
            <a:off x="3877056" y="832104"/>
            <a:ext cx="154533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18096"/>
                </a:solidFill>
              </a:rPr>
              <a:t>Husleje CAGR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3877056" y="987552"/>
            <a:ext cx="1545336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+6,5%/år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877056" y="1316736"/>
            <a:ext cx="1545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</a:rPr>
              <a:t>EUR 5,02→6,92/m²/md  2016→2025</a:t>
            </a:r>
            <a:endParaRPr lang="en-US" sz="750" dirty="0"/>
          </a:p>
        </p:txBody>
      </p:sp>
      <p:sp>
        <p:nvSpPr>
          <p:cNvPr id="24" name="Shape 22"/>
          <p:cNvSpPr/>
          <p:nvPr/>
        </p:nvSpPr>
        <p:spPr>
          <a:xfrm>
            <a:off x="5522976" y="804672"/>
            <a:ext cx="169164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5522976" y="804672"/>
            <a:ext cx="45720" cy="7315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6" name="Text 24"/>
          <p:cNvSpPr/>
          <p:nvPr/>
        </p:nvSpPr>
        <p:spPr>
          <a:xfrm>
            <a:off x="5632704" y="832104"/>
            <a:ext cx="154533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18096"/>
                </a:solidFill>
              </a:rPr>
              <a:t>CAPEX 2025 (KSD)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5632704" y="987552"/>
            <a:ext cx="1545336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EUR 4,4m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632704" y="1316736"/>
            <a:ext cx="1545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</a:rPr>
              <a:t>+79% vs. 2021 — aktiveret på balance</a:t>
            </a:r>
            <a:endParaRPr lang="en-US" sz="750" dirty="0"/>
          </a:p>
        </p:txBody>
      </p:sp>
      <p:sp>
        <p:nvSpPr>
          <p:cNvPr id="29" name="Shape 27"/>
          <p:cNvSpPr/>
          <p:nvPr/>
        </p:nvSpPr>
        <p:spPr>
          <a:xfrm>
            <a:off x="7278624" y="804672"/>
            <a:ext cx="169164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7278624" y="804672"/>
            <a:ext cx="45720" cy="7315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7388352" y="832104"/>
            <a:ext cx="154533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18096"/>
                </a:solidFill>
              </a:rPr>
              <a:t>Tomgang 2025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7388352" y="987552"/>
            <a:ext cx="1545336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105 enh.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388352" y="1316736"/>
            <a:ext cx="1545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A5568"/>
                </a:solidFill>
              </a:rPr>
              <a:t>3,1% — fra 1,0% i 2022</a:t>
            </a:r>
            <a:endParaRPr lang="en-US" sz="750" dirty="0"/>
          </a:p>
        </p:txBody>
      </p:sp>
      <p:graphicFrame>
        <p:nvGraphicFramePr>
          <p:cNvPr id="34" name="Chart 0"/>
          <p:cNvGraphicFramePr/>
          <p:nvPr/>
        </p:nvGraphicFramePr>
        <p:xfrm>
          <a:off x="256032" y="1645920"/>
          <a:ext cx="507492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 32"/>
          <p:cNvSpPr/>
          <p:nvPr/>
        </p:nvSpPr>
        <p:spPr>
          <a:xfrm>
            <a:off x="256032" y="3968496"/>
            <a:ext cx="5074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00" i="1" dirty="0">
                <a:solidFill>
                  <a:srgbClr val="718096"/>
                </a:solidFill>
              </a:rPr>
              <a:t>* 2022 CAPEX interpoleret (data mangler)  ·  † 2025 IH estimeret — SAP-udtræk ufuldstændigt  ·  Kilde: BUWOG SAP</a:t>
            </a:r>
            <a:endParaRPr lang="en-US" sz="700" dirty="0"/>
          </a:p>
        </p:txBody>
      </p:sp>
      <p:sp>
        <p:nvSpPr>
          <p:cNvPr id="36" name="Shape 33"/>
          <p:cNvSpPr/>
          <p:nvPr/>
        </p:nvSpPr>
        <p:spPr>
          <a:xfrm>
            <a:off x="5486400" y="1645920"/>
            <a:ext cx="3438144" cy="2560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7" name="Text 34"/>
          <p:cNvSpPr/>
          <p:nvPr/>
        </p:nvSpPr>
        <p:spPr>
          <a:xfrm>
            <a:off x="5559552" y="1645920"/>
            <a:ext cx="33467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</a:rPr>
              <a:t>KSD — investering og strategi pr. lokalitet</a:t>
            </a:r>
            <a:endParaRPr lang="en-US" sz="850" dirty="0"/>
          </a:p>
        </p:txBody>
      </p:sp>
      <p:sp>
        <p:nvSpPr>
          <p:cNvPr id="38" name="Text 35"/>
          <p:cNvSpPr/>
          <p:nvPr/>
        </p:nvSpPr>
        <p:spPr>
          <a:xfrm>
            <a:off x="5541264" y="1920240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750" b="1" dirty="0">
                <a:solidFill>
                  <a:srgbClr val="718096"/>
                </a:solidFill>
              </a:rPr>
              <a:t>Lokalitet</a:t>
            </a:r>
            <a:endParaRPr lang="en-US" sz="750" dirty="0"/>
          </a:p>
        </p:txBody>
      </p:sp>
      <p:sp>
        <p:nvSpPr>
          <p:cNvPr id="39" name="Text 36"/>
          <p:cNvSpPr/>
          <p:nvPr/>
        </p:nvSpPr>
        <p:spPr>
          <a:xfrm>
            <a:off x="6565392" y="1920240"/>
            <a:ext cx="603504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718096"/>
                </a:solidFill>
              </a:rPr>
              <a:t>GM p.a.</a:t>
            </a:r>
            <a:endParaRPr lang="en-US" sz="750" dirty="0"/>
          </a:p>
        </p:txBody>
      </p:sp>
      <p:sp>
        <p:nvSpPr>
          <p:cNvPr id="40" name="Text 37"/>
          <p:cNvSpPr/>
          <p:nvPr/>
        </p:nvSpPr>
        <p:spPr>
          <a:xfrm>
            <a:off x="7187184" y="1920240"/>
            <a:ext cx="603504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718096"/>
                </a:solidFill>
              </a:rPr>
              <a:t>CAPEX '25</a:t>
            </a:r>
            <a:endParaRPr lang="en-US" sz="750" dirty="0"/>
          </a:p>
        </p:txBody>
      </p:sp>
      <p:sp>
        <p:nvSpPr>
          <p:cNvPr id="41" name="Text 38"/>
          <p:cNvSpPr/>
          <p:nvPr/>
        </p:nvSpPr>
        <p:spPr>
          <a:xfrm>
            <a:off x="7808976" y="1920240"/>
            <a:ext cx="43891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b="1" dirty="0">
                <a:solidFill>
                  <a:srgbClr val="718096"/>
                </a:solidFill>
              </a:rPr>
              <a:t>Tom%</a:t>
            </a:r>
            <a:endParaRPr lang="en-US" sz="750" dirty="0"/>
          </a:p>
        </p:txBody>
      </p:sp>
      <p:sp>
        <p:nvSpPr>
          <p:cNvPr id="42" name="Text 39"/>
          <p:cNvSpPr/>
          <p:nvPr/>
        </p:nvSpPr>
        <p:spPr>
          <a:xfrm>
            <a:off x="8266176" y="1920240"/>
            <a:ext cx="6400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718096"/>
                </a:solidFill>
              </a:rPr>
              <a:t>Strategi</a:t>
            </a:r>
            <a:endParaRPr lang="en-US" sz="750" dirty="0"/>
          </a:p>
        </p:txBody>
      </p:sp>
      <p:sp>
        <p:nvSpPr>
          <p:cNvPr id="43" name="Shape 40"/>
          <p:cNvSpPr/>
          <p:nvPr/>
        </p:nvSpPr>
        <p:spPr>
          <a:xfrm>
            <a:off x="5486400" y="2139696"/>
            <a:ext cx="3438144" cy="2560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4" name="Text 41"/>
          <p:cNvSpPr/>
          <p:nvPr/>
        </p:nvSpPr>
        <p:spPr>
          <a:xfrm>
            <a:off x="5577840" y="2148840"/>
            <a:ext cx="96926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Lübeck</a:t>
            </a:r>
            <a:endParaRPr lang="en-US" sz="850" dirty="0"/>
          </a:p>
        </p:txBody>
      </p:sp>
      <p:sp>
        <p:nvSpPr>
          <p:cNvPr id="45" name="Text 42"/>
          <p:cNvSpPr/>
          <p:nvPr/>
        </p:nvSpPr>
        <p:spPr>
          <a:xfrm>
            <a:off x="5577840" y="2267712"/>
            <a:ext cx="969264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18096"/>
                </a:solidFill>
              </a:rPr>
              <a:t>1.236 enh.</a:t>
            </a:r>
            <a:endParaRPr lang="en-US" sz="750" dirty="0"/>
          </a:p>
        </p:txBody>
      </p:sp>
      <p:sp>
        <p:nvSpPr>
          <p:cNvPr id="46" name="Text 43"/>
          <p:cNvSpPr/>
          <p:nvPr/>
        </p:nvSpPr>
        <p:spPr>
          <a:xfrm>
            <a:off x="6565392" y="213969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6,12M</a:t>
            </a:r>
            <a:endParaRPr lang="en-US" sz="800" dirty="0"/>
          </a:p>
        </p:txBody>
      </p:sp>
      <p:sp>
        <p:nvSpPr>
          <p:cNvPr id="47" name="Text 44"/>
          <p:cNvSpPr/>
          <p:nvPr/>
        </p:nvSpPr>
        <p:spPr>
          <a:xfrm>
            <a:off x="7187184" y="213969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1.954k</a:t>
            </a:r>
            <a:endParaRPr lang="en-US" sz="800" dirty="0"/>
          </a:p>
        </p:txBody>
      </p:sp>
      <p:sp>
        <p:nvSpPr>
          <p:cNvPr id="48" name="Text 45"/>
          <p:cNvSpPr/>
          <p:nvPr/>
        </p:nvSpPr>
        <p:spPr>
          <a:xfrm>
            <a:off x="7808976" y="2139696"/>
            <a:ext cx="43891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2,5%</a:t>
            </a:r>
            <a:endParaRPr lang="en-US" sz="800" dirty="0"/>
          </a:p>
        </p:txBody>
      </p:sp>
      <p:sp>
        <p:nvSpPr>
          <p:cNvPr id="49" name="Shape 46"/>
          <p:cNvSpPr/>
          <p:nvPr/>
        </p:nvSpPr>
        <p:spPr>
          <a:xfrm>
            <a:off x="8266176" y="2176272"/>
            <a:ext cx="640080" cy="182880"/>
          </a:xfrm>
          <a:prstGeom prst="rect">
            <a:avLst/>
          </a:prstGeom>
          <a:solidFill>
            <a:srgbClr val="F5EDD6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0" name="Text 47"/>
          <p:cNvSpPr/>
          <p:nvPr/>
        </p:nvSpPr>
        <p:spPr>
          <a:xfrm>
            <a:off x="8266176" y="2176272"/>
            <a:ext cx="640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 err="1">
                <a:solidFill>
                  <a:srgbClr val="412402"/>
                </a:solidFill>
              </a:rPr>
              <a:t>Screenes</a:t>
            </a:r>
            <a:r>
              <a:rPr lang="en-US" sz="750" b="1" dirty="0">
                <a:solidFill>
                  <a:srgbClr val="412402"/>
                </a:solidFill>
              </a:rPr>
              <a:t>*</a:t>
            </a:r>
            <a:endParaRPr lang="en-US" sz="750" dirty="0"/>
          </a:p>
        </p:txBody>
      </p:sp>
      <p:sp>
        <p:nvSpPr>
          <p:cNvPr id="51" name="Shape 48"/>
          <p:cNvSpPr/>
          <p:nvPr/>
        </p:nvSpPr>
        <p:spPr>
          <a:xfrm>
            <a:off x="5486400" y="2414016"/>
            <a:ext cx="3438144" cy="256032"/>
          </a:xfrm>
          <a:prstGeom prst="rect">
            <a:avLst/>
          </a:prstGeom>
          <a:solidFill>
            <a:srgbClr val="F4F3E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2" name="Text 49"/>
          <p:cNvSpPr/>
          <p:nvPr/>
        </p:nvSpPr>
        <p:spPr>
          <a:xfrm>
            <a:off x="5577840" y="2423160"/>
            <a:ext cx="96926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Schleswig</a:t>
            </a:r>
            <a:endParaRPr lang="en-US" sz="850" dirty="0"/>
          </a:p>
        </p:txBody>
      </p:sp>
      <p:sp>
        <p:nvSpPr>
          <p:cNvPr id="53" name="Text 50"/>
          <p:cNvSpPr/>
          <p:nvPr/>
        </p:nvSpPr>
        <p:spPr>
          <a:xfrm>
            <a:off x="5577840" y="2542032"/>
            <a:ext cx="969264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18096"/>
                </a:solidFill>
              </a:rPr>
              <a:t>1.190 enh.</a:t>
            </a:r>
            <a:endParaRPr lang="en-US" sz="750" dirty="0"/>
          </a:p>
        </p:txBody>
      </p:sp>
      <p:sp>
        <p:nvSpPr>
          <p:cNvPr id="54" name="Text 51"/>
          <p:cNvSpPr/>
          <p:nvPr/>
        </p:nvSpPr>
        <p:spPr>
          <a:xfrm>
            <a:off x="6565392" y="241401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5,83M</a:t>
            </a:r>
            <a:endParaRPr lang="en-US" sz="800" dirty="0"/>
          </a:p>
        </p:txBody>
      </p:sp>
      <p:sp>
        <p:nvSpPr>
          <p:cNvPr id="55" name="Text 52"/>
          <p:cNvSpPr/>
          <p:nvPr/>
        </p:nvSpPr>
        <p:spPr>
          <a:xfrm>
            <a:off x="7187184" y="241401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850k</a:t>
            </a:r>
            <a:endParaRPr lang="en-US" sz="800" dirty="0"/>
          </a:p>
        </p:txBody>
      </p:sp>
      <p:sp>
        <p:nvSpPr>
          <p:cNvPr id="56" name="Text 53"/>
          <p:cNvSpPr/>
          <p:nvPr/>
        </p:nvSpPr>
        <p:spPr>
          <a:xfrm>
            <a:off x="7808976" y="2414016"/>
            <a:ext cx="43891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3,4%</a:t>
            </a:r>
            <a:endParaRPr lang="en-US" sz="800" dirty="0"/>
          </a:p>
        </p:txBody>
      </p:sp>
      <p:sp>
        <p:nvSpPr>
          <p:cNvPr id="57" name="Shape 54"/>
          <p:cNvSpPr/>
          <p:nvPr/>
        </p:nvSpPr>
        <p:spPr>
          <a:xfrm>
            <a:off x="8266176" y="2450592"/>
            <a:ext cx="640080" cy="182880"/>
          </a:xfrm>
          <a:prstGeom prst="rect">
            <a:avLst/>
          </a:prstGeom>
          <a:solidFill>
            <a:srgbClr val="FCEBEB"/>
          </a:solidFill>
          <a:ln/>
        </p:spPr>
        <p:txBody>
          <a:bodyPr/>
          <a:lstStyle/>
          <a:p>
            <a:endParaRPr lang="da-DK">
              <a:highlight>
                <a:srgbClr val="FFFF00"/>
              </a:highlight>
            </a:endParaRPr>
          </a:p>
        </p:txBody>
      </p:sp>
      <p:sp>
        <p:nvSpPr>
          <p:cNvPr id="58" name="Text 55"/>
          <p:cNvSpPr/>
          <p:nvPr/>
        </p:nvSpPr>
        <p:spPr>
          <a:xfrm>
            <a:off x="8266176" y="2450592"/>
            <a:ext cx="64008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 err="1">
                <a:solidFill>
                  <a:srgbClr val="791F1F"/>
                </a:solidFill>
              </a:rPr>
              <a:t>Overvejes</a:t>
            </a:r>
            <a:endParaRPr lang="en-US" sz="750" dirty="0"/>
          </a:p>
        </p:txBody>
      </p:sp>
      <p:sp>
        <p:nvSpPr>
          <p:cNvPr id="59" name="Shape 56"/>
          <p:cNvSpPr/>
          <p:nvPr/>
        </p:nvSpPr>
        <p:spPr>
          <a:xfrm>
            <a:off x="5486400" y="2688336"/>
            <a:ext cx="3438144" cy="2560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0" name="Text 57"/>
          <p:cNvSpPr/>
          <p:nvPr/>
        </p:nvSpPr>
        <p:spPr>
          <a:xfrm>
            <a:off x="5577840" y="2697480"/>
            <a:ext cx="96926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Heide</a:t>
            </a:r>
            <a:endParaRPr lang="en-US" sz="850" dirty="0"/>
          </a:p>
        </p:txBody>
      </p:sp>
      <p:sp>
        <p:nvSpPr>
          <p:cNvPr id="61" name="Text 58"/>
          <p:cNvSpPr/>
          <p:nvPr/>
        </p:nvSpPr>
        <p:spPr>
          <a:xfrm>
            <a:off x="5577840" y="2816352"/>
            <a:ext cx="969264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18096"/>
                </a:solidFill>
              </a:rPr>
              <a:t>644 enh.</a:t>
            </a:r>
            <a:endParaRPr lang="en-US" sz="750" dirty="0"/>
          </a:p>
        </p:txBody>
      </p:sp>
      <p:sp>
        <p:nvSpPr>
          <p:cNvPr id="62" name="Text 59"/>
          <p:cNvSpPr/>
          <p:nvPr/>
        </p:nvSpPr>
        <p:spPr>
          <a:xfrm>
            <a:off x="6565392" y="268833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2,97M</a:t>
            </a:r>
            <a:endParaRPr lang="en-US" sz="800" dirty="0"/>
          </a:p>
        </p:txBody>
      </p:sp>
      <p:sp>
        <p:nvSpPr>
          <p:cNvPr id="63" name="Text 60"/>
          <p:cNvSpPr/>
          <p:nvPr/>
        </p:nvSpPr>
        <p:spPr>
          <a:xfrm>
            <a:off x="7187184" y="268833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1.041k</a:t>
            </a:r>
            <a:endParaRPr lang="en-US" sz="800" dirty="0"/>
          </a:p>
        </p:txBody>
      </p:sp>
      <p:sp>
        <p:nvSpPr>
          <p:cNvPr id="64" name="Text 61"/>
          <p:cNvSpPr/>
          <p:nvPr/>
        </p:nvSpPr>
        <p:spPr>
          <a:xfrm>
            <a:off x="7808976" y="2688336"/>
            <a:ext cx="43891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3,7%</a:t>
            </a:r>
            <a:endParaRPr lang="en-US" sz="800" dirty="0"/>
          </a:p>
        </p:txBody>
      </p:sp>
      <p:sp>
        <p:nvSpPr>
          <p:cNvPr id="65" name="Shape 62"/>
          <p:cNvSpPr/>
          <p:nvPr/>
        </p:nvSpPr>
        <p:spPr>
          <a:xfrm>
            <a:off x="8266176" y="2724912"/>
            <a:ext cx="640080" cy="182880"/>
          </a:xfrm>
          <a:prstGeom prst="rect">
            <a:avLst/>
          </a:prstGeom>
          <a:solidFill>
            <a:srgbClr val="FCEBEB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6" name="Text 63"/>
          <p:cNvSpPr/>
          <p:nvPr/>
        </p:nvSpPr>
        <p:spPr>
          <a:xfrm>
            <a:off x="8266176" y="2724912"/>
            <a:ext cx="640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791F1F"/>
                </a:solidFill>
              </a:rPr>
              <a:t>Exit</a:t>
            </a:r>
            <a:endParaRPr lang="en-US" sz="750" dirty="0"/>
          </a:p>
        </p:txBody>
      </p:sp>
      <p:sp>
        <p:nvSpPr>
          <p:cNvPr id="67" name="Shape 64"/>
          <p:cNvSpPr/>
          <p:nvPr/>
        </p:nvSpPr>
        <p:spPr>
          <a:xfrm>
            <a:off x="5486400" y="2962656"/>
            <a:ext cx="3438144" cy="256032"/>
          </a:xfrm>
          <a:prstGeom prst="rect">
            <a:avLst/>
          </a:prstGeom>
          <a:solidFill>
            <a:srgbClr val="F4F3E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8" name="Text 65"/>
          <p:cNvSpPr/>
          <p:nvPr/>
        </p:nvSpPr>
        <p:spPr>
          <a:xfrm>
            <a:off x="5577840" y="2971800"/>
            <a:ext cx="96926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Lensahn</a:t>
            </a:r>
            <a:endParaRPr lang="en-US" sz="850" dirty="0"/>
          </a:p>
        </p:txBody>
      </p:sp>
      <p:sp>
        <p:nvSpPr>
          <p:cNvPr id="69" name="Text 66"/>
          <p:cNvSpPr/>
          <p:nvPr/>
        </p:nvSpPr>
        <p:spPr>
          <a:xfrm>
            <a:off x="5577840" y="3090672"/>
            <a:ext cx="969264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18096"/>
                </a:solidFill>
              </a:rPr>
              <a:t>162 enh.</a:t>
            </a:r>
            <a:endParaRPr lang="en-US" sz="750" dirty="0"/>
          </a:p>
        </p:txBody>
      </p:sp>
      <p:sp>
        <p:nvSpPr>
          <p:cNvPr id="70" name="Text 67"/>
          <p:cNvSpPr/>
          <p:nvPr/>
        </p:nvSpPr>
        <p:spPr>
          <a:xfrm>
            <a:off x="6565392" y="296265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0,81M</a:t>
            </a:r>
            <a:endParaRPr lang="en-US" sz="800" dirty="0"/>
          </a:p>
        </p:txBody>
      </p:sp>
      <p:sp>
        <p:nvSpPr>
          <p:cNvPr id="71" name="Text 68"/>
          <p:cNvSpPr/>
          <p:nvPr/>
        </p:nvSpPr>
        <p:spPr>
          <a:xfrm>
            <a:off x="7187184" y="296265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90k</a:t>
            </a:r>
            <a:endParaRPr lang="en-US" sz="800" dirty="0"/>
          </a:p>
        </p:txBody>
      </p:sp>
      <p:sp>
        <p:nvSpPr>
          <p:cNvPr id="72" name="Text 69"/>
          <p:cNvSpPr/>
          <p:nvPr/>
        </p:nvSpPr>
        <p:spPr>
          <a:xfrm>
            <a:off x="7808976" y="2962656"/>
            <a:ext cx="43891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0,6%</a:t>
            </a:r>
            <a:endParaRPr lang="en-US" sz="800" dirty="0"/>
          </a:p>
        </p:txBody>
      </p:sp>
      <p:sp>
        <p:nvSpPr>
          <p:cNvPr id="73" name="Shape 70"/>
          <p:cNvSpPr/>
          <p:nvPr/>
        </p:nvSpPr>
        <p:spPr>
          <a:xfrm>
            <a:off x="8266176" y="2999232"/>
            <a:ext cx="64008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74" name="Text 71"/>
          <p:cNvSpPr/>
          <p:nvPr/>
        </p:nvSpPr>
        <p:spPr>
          <a:xfrm>
            <a:off x="8266176" y="2999232"/>
            <a:ext cx="640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 err="1">
                <a:solidFill>
                  <a:srgbClr val="791F1F"/>
                </a:solidFill>
              </a:rPr>
              <a:t>Overvejes</a:t>
            </a:r>
            <a:endParaRPr lang="en-US" sz="750" dirty="0"/>
          </a:p>
        </p:txBody>
      </p:sp>
      <p:sp>
        <p:nvSpPr>
          <p:cNvPr id="75" name="Shape 72"/>
          <p:cNvSpPr/>
          <p:nvPr/>
        </p:nvSpPr>
        <p:spPr>
          <a:xfrm>
            <a:off x="5486400" y="3236976"/>
            <a:ext cx="3438144" cy="25603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76" name="Text 73"/>
          <p:cNvSpPr/>
          <p:nvPr/>
        </p:nvSpPr>
        <p:spPr>
          <a:xfrm>
            <a:off x="5577840" y="3246120"/>
            <a:ext cx="96926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Hamburg</a:t>
            </a:r>
            <a:endParaRPr lang="en-US" sz="850" dirty="0"/>
          </a:p>
        </p:txBody>
      </p:sp>
      <p:sp>
        <p:nvSpPr>
          <p:cNvPr id="77" name="Text 74"/>
          <p:cNvSpPr/>
          <p:nvPr/>
        </p:nvSpPr>
        <p:spPr>
          <a:xfrm>
            <a:off x="5577840" y="3364992"/>
            <a:ext cx="969264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18096"/>
                </a:solidFill>
              </a:rPr>
              <a:t>32 enh.</a:t>
            </a:r>
            <a:endParaRPr lang="en-US" sz="750" dirty="0"/>
          </a:p>
        </p:txBody>
      </p:sp>
      <p:sp>
        <p:nvSpPr>
          <p:cNvPr id="78" name="Text 75"/>
          <p:cNvSpPr/>
          <p:nvPr/>
        </p:nvSpPr>
        <p:spPr>
          <a:xfrm>
            <a:off x="6565392" y="323697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0,21M</a:t>
            </a:r>
            <a:endParaRPr lang="en-US" sz="800" dirty="0"/>
          </a:p>
        </p:txBody>
      </p:sp>
      <p:sp>
        <p:nvSpPr>
          <p:cNvPr id="79" name="Text 76"/>
          <p:cNvSpPr/>
          <p:nvPr/>
        </p:nvSpPr>
        <p:spPr>
          <a:xfrm>
            <a:off x="7187184" y="3236976"/>
            <a:ext cx="60350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166k</a:t>
            </a:r>
            <a:endParaRPr lang="en-US" sz="800" dirty="0"/>
          </a:p>
        </p:txBody>
      </p:sp>
      <p:sp>
        <p:nvSpPr>
          <p:cNvPr id="80" name="Text 77"/>
          <p:cNvSpPr/>
          <p:nvPr/>
        </p:nvSpPr>
        <p:spPr>
          <a:xfrm>
            <a:off x="7808976" y="3236976"/>
            <a:ext cx="43891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4A5568"/>
                </a:solidFill>
              </a:rPr>
              <a:t>3,1%</a:t>
            </a:r>
            <a:endParaRPr lang="en-US" sz="800" dirty="0"/>
          </a:p>
        </p:txBody>
      </p:sp>
      <p:sp>
        <p:nvSpPr>
          <p:cNvPr id="81" name="Shape 78"/>
          <p:cNvSpPr/>
          <p:nvPr/>
        </p:nvSpPr>
        <p:spPr>
          <a:xfrm>
            <a:off x="8266176" y="3273552"/>
            <a:ext cx="640080" cy="182880"/>
          </a:xfrm>
          <a:prstGeom prst="rect">
            <a:avLst/>
          </a:prstGeom>
          <a:solidFill>
            <a:srgbClr val="EAF3DE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2" name="Text 79"/>
          <p:cNvSpPr/>
          <p:nvPr/>
        </p:nvSpPr>
        <p:spPr>
          <a:xfrm>
            <a:off x="8266176" y="3273552"/>
            <a:ext cx="640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dirty="0" err="1">
                <a:solidFill>
                  <a:srgbClr val="27500A"/>
                </a:solidFill>
              </a:rPr>
              <a:t>Screenes</a:t>
            </a:r>
            <a:endParaRPr lang="en-US" sz="750" dirty="0"/>
          </a:p>
        </p:txBody>
      </p:sp>
      <p:sp>
        <p:nvSpPr>
          <p:cNvPr id="83" name="Shape 80"/>
          <p:cNvSpPr/>
          <p:nvPr/>
        </p:nvSpPr>
        <p:spPr>
          <a:xfrm>
            <a:off x="5486400" y="3529584"/>
            <a:ext cx="3438144" cy="566928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84" name="Shape 81"/>
          <p:cNvSpPr/>
          <p:nvPr/>
        </p:nvSpPr>
        <p:spPr>
          <a:xfrm>
            <a:off x="5486400" y="3529584"/>
            <a:ext cx="45720" cy="566928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5" name="Text 82"/>
          <p:cNvSpPr/>
          <p:nvPr/>
        </p:nvSpPr>
        <p:spPr>
          <a:xfrm>
            <a:off x="5605272" y="3575304"/>
            <a:ext cx="327355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Huslejen stiger hvert år — driften virker</a:t>
            </a:r>
            <a:endParaRPr lang="en-US" sz="900" dirty="0"/>
          </a:p>
        </p:txBody>
      </p:sp>
      <p:sp>
        <p:nvSpPr>
          <p:cNvPr id="86" name="Text 83"/>
          <p:cNvSpPr/>
          <p:nvPr/>
        </p:nvSpPr>
        <p:spPr>
          <a:xfrm>
            <a:off x="5605272" y="3794760"/>
            <a:ext cx="3273552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EUR 5,02→6,92/m²/md 2016→2025 (+38%). CAPEX skaber reel lejeuplift i Lübeck og Hamburg, hvor markedet bærer investeringen.</a:t>
            </a:r>
            <a:endParaRPr lang="en-US" sz="850" dirty="0"/>
          </a:p>
        </p:txBody>
      </p:sp>
      <p:sp>
        <p:nvSpPr>
          <p:cNvPr id="87" name="Shape 84"/>
          <p:cNvSpPr/>
          <p:nvPr/>
        </p:nvSpPr>
        <p:spPr>
          <a:xfrm>
            <a:off x="5486400" y="4133088"/>
            <a:ext cx="3438144" cy="566928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88" name="Shape 85"/>
          <p:cNvSpPr/>
          <p:nvPr/>
        </p:nvSpPr>
        <p:spPr>
          <a:xfrm>
            <a:off x="5486400" y="4133088"/>
            <a:ext cx="45720" cy="566928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9" name="Text 86"/>
          <p:cNvSpPr/>
          <p:nvPr/>
        </p:nvSpPr>
        <p:spPr>
          <a:xfrm>
            <a:off x="5605272" y="4178808"/>
            <a:ext cx="327355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EU EPBD 2033 gælder alle — men afkastet er geografisk</a:t>
            </a:r>
            <a:endParaRPr lang="en-US" sz="900" dirty="0"/>
          </a:p>
        </p:txBody>
      </p:sp>
      <p:sp>
        <p:nvSpPr>
          <p:cNvPr id="90" name="Text 87"/>
          <p:cNvSpPr/>
          <p:nvPr/>
        </p:nvSpPr>
        <p:spPr>
          <a:xfrm>
            <a:off x="5605272" y="4398264"/>
            <a:ext cx="3273552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I Heide, Schleswig og Lensahn kan huslejeniveauet ikke retfærdiggøre de nødvendige investeringer. Exit </a:t>
            </a:r>
            <a:r>
              <a:rPr lang="en-US" sz="850" dirty="0" err="1">
                <a:solidFill>
                  <a:srgbClr val="4A5568"/>
                </a:solidFill>
              </a:rPr>
              <a:t>kan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være</a:t>
            </a:r>
            <a:r>
              <a:rPr lang="en-US" sz="850" dirty="0">
                <a:solidFill>
                  <a:srgbClr val="4A5568"/>
                </a:solidFill>
              </a:rPr>
              <a:t> det rigtige svar.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5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MEJLBRYGGEN B &amp; C – AARHUS Ø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41248"/>
            <a:ext cx="201168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41248"/>
            <a:ext cx="54864" cy="9144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384048" y="914400"/>
            <a:ext cx="184708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Forhåndslån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84048" y="1097280"/>
            <a:ext cx="184708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655M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384048" y="1554480"/>
            <a:ext cx="184708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Nykredit – tranchevis udbetaling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395728" y="841248"/>
            <a:ext cx="201168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2395728" y="841248"/>
            <a:ext cx="54864" cy="9144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" name="Text 14"/>
          <p:cNvSpPr/>
          <p:nvPr/>
        </p:nvSpPr>
        <p:spPr>
          <a:xfrm>
            <a:off x="2523744" y="914400"/>
            <a:ext cx="184708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Garanti provision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2523744" y="1097280"/>
            <a:ext cx="1799975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0,80% → 0,40%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2523744" y="1554480"/>
            <a:ext cx="184708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Falder ved endelig ibrugtagningstilladelse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4535424" y="841248"/>
            <a:ext cx="201168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4535424" y="841248"/>
            <a:ext cx="54864" cy="9144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1" name="Text 19"/>
          <p:cNvSpPr/>
          <p:nvPr/>
        </p:nvSpPr>
        <p:spPr>
          <a:xfrm>
            <a:off x="4663440" y="914400"/>
            <a:ext cx="184708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Kritisk leje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663440" y="1097280"/>
            <a:ext cx="184708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6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Målsætning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4663440" y="1554480"/>
            <a:ext cx="184708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Garantien bortfalder ved opfyldelse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6675120" y="841248"/>
            <a:ext cx="2011680" cy="9144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6675120" y="841248"/>
            <a:ext cx="54864" cy="9144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6" name="Text 24"/>
          <p:cNvSpPr/>
          <p:nvPr/>
        </p:nvSpPr>
        <p:spPr>
          <a:xfrm>
            <a:off x="6803136" y="914400"/>
            <a:ext cx="184708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18096"/>
                </a:solidFill>
              </a:rPr>
              <a:t>Estimeret besparelse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6803136" y="1097280"/>
            <a:ext cx="184708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D6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~DKK 12–13M</a:t>
            </a: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6803136" y="1554480"/>
            <a:ext cx="184708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Samlet vs. alternativ finansieringsstruktur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256032" y="1901952"/>
            <a:ext cx="4206240" cy="26974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256032" y="1901952"/>
            <a:ext cx="4206240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320040" y="1901952"/>
            <a:ext cx="4114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Projektstatus &amp; milepæle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347472" y="2322576"/>
            <a:ext cx="201168" cy="201168"/>
          </a:xfrm>
          <a:prstGeom prst="ellipse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3" name="Text 31"/>
          <p:cNvSpPr/>
          <p:nvPr/>
        </p:nvSpPr>
        <p:spPr>
          <a:xfrm>
            <a:off x="640080" y="2313432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Nykredit forhåndslån etableret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640080" y="2487168"/>
            <a:ext cx="3639312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Favorable vilkår forhandlet og aftalte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347472" y="2697480"/>
            <a:ext cx="201168" cy="201168"/>
          </a:xfrm>
          <a:prstGeom prst="ellipse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6" name="Text 34"/>
          <p:cNvSpPr/>
          <p:nvPr/>
        </p:nvSpPr>
        <p:spPr>
          <a:xfrm>
            <a:off x="640080" y="2688336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DGNB Gold certificering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640080" y="2862072"/>
            <a:ext cx="3639312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Certificeringsproces på rette spor</a:t>
            </a:r>
            <a:endParaRPr lang="en-US" sz="850" dirty="0"/>
          </a:p>
        </p:txBody>
      </p:sp>
      <p:sp>
        <p:nvSpPr>
          <p:cNvPr id="38" name="Shape 36"/>
          <p:cNvSpPr/>
          <p:nvPr/>
        </p:nvSpPr>
        <p:spPr>
          <a:xfrm>
            <a:off x="347472" y="3072384"/>
            <a:ext cx="201168" cy="201168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9" name="Text 37"/>
          <p:cNvSpPr/>
          <p:nvPr/>
        </p:nvSpPr>
        <p:spPr>
          <a:xfrm>
            <a:off x="640080" y="3063240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Byggeforløb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640080" y="3236976"/>
            <a:ext cx="3639312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Tid og økonomi følger plan pr. Q1 2026</a:t>
            </a:r>
            <a:endParaRPr lang="en-US" sz="850" dirty="0"/>
          </a:p>
        </p:txBody>
      </p:sp>
      <p:sp>
        <p:nvSpPr>
          <p:cNvPr id="41" name="Shape 39"/>
          <p:cNvSpPr/>
          <p:nvPr/>
        </p:nvSpPr>
        <p:spPr>
          <a:xfrm>
            <a:off x="347472" y="3447288"/>
            <a:ext cx="201168" cy="201168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2" name="Text 40"/>
          <p:cNvSpPr/>
          <p:nvPr/>
        </p:nvSpPr>
        <p:spPr>
          <a:xfrm>
            <a:off x="640080" y="3438144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Udlejningsproces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640080" y="3611880"/>
            <a:ext cx="3639312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Aktiv markedsføring – udlejningsstatus indsættes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347472" y="3822192"/>
            <a:ext cx="201168" cy="201168"/>
          </a:xfrm>
          <a:prstGeom prst="ellipse">
            <a:avLst/>
          </a:prstGeom>
          <a:solidFill>
            <a:srgbClr val="718096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381304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Ibrugtagningstilladelse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640080" y="3986784"/>
            <a:ext cx="3639312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Afventes – udløser provisionreduktion</a:t>
            </a:r>
            <a:endParaRPr lang="en-US" sz="850" dirty="0"/>
          </a:p>
        </p:txBody>
      </p:sp>
      <p:sp>
        <p:nvSpPr>
          <p:cNvPr id="47" name="Shape 45"/>
          <p:cNvSpPr/>
          <p:nvPr/>
        </p:nvSpPr>
        <p:spPr>
          <a:xfrm>
            <a:off x="347472" y="4197096"/>
            <a:ext cx="201168" cy="201168"/>
          </a:xfrm>
          <a:prstGeom prst="ellipse">
            <a:avLst/>
          </a:prstGeom>
          <a:solidFill>
            <a:srgbClr val="718096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8" name="Text 46"/>
          <p:cNvSpPr/>
          <p:nvPr/>
        </p:nvSpPr>
        <p:spPr>
          <a:xfrm>
            <a:off x="640080" y="4187952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B2A4A"/>
                </a:solidFill>
              </a:rPr>
              <a:t>Permanent realkreditfinansiering</a:t>
            </a:r>
            <a:endParaRPr lang="en-US" sz="900" dirty="0"/>
          </a:p>
        </p:txBody>
      </p:sp>
      <p:sp>
        <p:nvSpPr>
          <p:cNvPr id="49" name="Text 47"/>
          <p:cNvSpPr/>
          <p:nvPr/>
        </p:nvSpPr>
        <p:spPr>
          <a:xfrm>
            <a:off x="640080" y="4361688"/>
            <a:ext cx="3639312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Planlagt ved færdiggørelse</a:t>
            </a:r>
            <a:endParaRPr lang="en-US" sz="850" dirty="0"/>
          </a:p>
        </p:txBody>
      </p:sp>
      <p:sp>
        <p:nvSpPr>
          <p:cNvPr id="50" name="Shape 48"/>
          <p:cNvSpPr/>
          <p:nvPr/>
        </p:nvSpPr>
        <p:spPr>
          <a:xfrm>
            <a:off x="4645152" y="1901952"/>
            <a:ext cx="4297680" cy="26974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51" name="Shape 49"/>
          <p:cNvSpPr/>
          <p:nvPr/>
        </p:nvSpPr>
        <p:spPr>
          <a:xfrm>
            <a:off x="4645152" y="1901952"/>
            <a:ext cx="4297680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2" name="Text 50"/>
          <p:cNvSpPr/>
          <p:nvPr/>
        </p:nvSpPr>
        <p:spPr>
          <a:xfrm>
            <a:off x="4709160" y="1901952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Markedsforhold &amp; finansiel begrundelse</a:t>
            </a:r>
            <a:endParaRPr lang="en-US" sz="1000" dirty="0"/>
          </a:p>
        </p:txBody>
      </p:sp>
      <p:sp>
        <p:nvSpPr>
          <p:cNvPr id="53" name="Text 51"/>
          <p:cNvSpPr/>
          <p:nvPr/>
        </p:nvSpPr>
        <p:spPr>
          <a:xfrm>
            <a:off x="4736592" y="2267712"/>
            <a:ext cx="4114800" cy="23042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Boligmarked Aarhus Ø
</a:t>
            </a:r>
            <a:r>
              <a:rPr lang="en-US" sz="900" dirty="0">
                <a:solidFill>
                  <a:srgbClr val="4A5568"/>
                </a:solidFill>
              </a:rPr>
              <a:t>Primær boligleje: DKK 1.800–1.900/kvm/år
Boligafkast: 4,0–4,5% (stabilt i 2025)
Transaktionsvolumen Aarhus: DKK 9,5 mia. – 51% bolig
Begrænset nyt udbud i Aarhus Ø – stærk efterspørgsel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a-DK" sz="2100" b="1">
                <a:latin typeface="Arial" charset="0"/>
                <a:cs typeface="Arial" charset="0"/>
              </a:rPr>
              <a:t>Valg af dirigent og referent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9682" y="1437624"/>
            <a:ext cx="5508612" cy="2376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da-DK" sz="2700" dirty="0">
                <a:latin typeface="Arial" panose="020B0604020202020204" pitchFamily="34" charset="0"/>
                <a:cs typeface="Arial" panose="020B0604020202020204" pitchFamily="34" charset="0"/>
              </a:rPr>
              <a:t>Bestyrelsen indstiller at advokat Jesper Rasmussen vælges som dirigent og referent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CC96E81-9935-4310-8DB1-A5ABD91D2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DE2C1-730E-4DF2-964D-B4C61AD91AF6}" type="slidenum">
              <a:rPr lang="da-DK" smtClean="0"/>
              <a:t>2</a:t>
            </a:fld>
            <a:endParaRPr lang="da-DK"/>
          </a:p>
        </p:txBody>
      </p:sp>
      <p:pic>
        <p:nvPicPr>
          <p:cNvPr id="3" name="Grafik 2" descr="Hammer med massiv udfyldning">
            <a:extLst>
              <a:ext uri="{FF2B5EF4-FFF2-40B4-BE49-F238E27FC236}">
                <a16:creationId xmlns:a16="http://schemas.microsoft.com/office/drawing/2014/main" id="{D61A7747-6666-FF3A-1486-6405D030E2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6488" y="1437624"/>
            <a:ext cx="566738" cy="5667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→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91440"/>
            <a:ext cx="8046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SELSKABETS ØKONOMISKE RESULTATER SIDEN 2020  |  DKK 1.000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04672"/>
            <a:ext cx="7004304" cy="2560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6455664" y="804672"/>
            <a:ext cx="804672" cy="25603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301752" y="804672"/>
            <a:ext cx="21305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FFFFFF"/>
                </a:solidFill>
              </a:rPr>
              <a:t>Alle tal i DKK 1.000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2432304" y="804672"/>
            <a:ext cx="777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</a:rPr>
              <a:t>2020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36976" y="804672"/>
            <a:ext cx="777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</a:rPr>
              <a:t>2021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041648" y="804672"/>
            <a:ext cx="777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</a:rPr>
              <a:t>2022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4846320" y="804672"/>
            <a:ext cx="777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</a:rPr>
              <a:t>2023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5650992" y="804672"/>
            <a:ext cx="777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</a:rPr>
              <a:t>2024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6455664" y="804672"/>
            <a:ext cx="777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11E35"/>
                </a:solidFill>
              </a:rPr>
              <a:t>2025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256032" y="1060704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6455664" y="1060704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0" name="Text 18"/>
          <p:cNvSpPr/>
          <p:nvPr/>
        </p:nvSpPr>
        <p:spPr>
          <a:xfrm>
            <a:off x="329184" y="1060704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Omsætning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2432304" y="106070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179.232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236976" y="106070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182.655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041648" y="106070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188.673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4846320" y="106070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197.446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5650992" y="106070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201.763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6455664" y="106070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204.227</a:t>
            </a:r>
            <a:endParaRPr lang="en-US" sz="800" dirty="0"/>
          </a:p>
        </p:txBody>
      </p:sp>
      <p:sp>
        <p:nvSpPr>
          <p:cNvPr id="27" name="Shape 25"/>
          <p:cNvSpPr/>
          <p:nvPr/>
        </p:nvSpPr>
        <p:spPr>
          <a:xfrm>
            <a:off x="256032" y="1263701"/>
            <a:ext cx="7004304" cy="202997"/>
          </a:xfrm>
          <a:prstGeom prst="rect">
            <a:avLst/>
          </a:prstGeom>
          <a:solidFill>
            <a:srgbClr val="F8F7F4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6455664" y="1263701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9" name="Text 27"/>
          <p:cNvSpPr/>
          <p:nvPr/>
        </p:nvSpPr>
        <p:spPr>
          <a:xfrm>
            <a:off x="329184" y="1263701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Driftsomkostninger</a:t>
            </a:r>
            <a:endParaRPr lang="en-US" sz="800" dirty="0"/>
          </a:p>
        </p:txBody>
      </p:sp>
      <p:sp>
        <p:nvSpPr>
          <p:cNvPr id="30" name="Text 28"/>
          <p:cNvSpPr/>
          <p:nvPr/>
        </p:nvSpPr>
        <p:spPr>
          <a:xfrm>
            <a:off x="2432304" y="126370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48.131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3236976" y="126370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49.585</a:t>
            </a:r>
            <a:endParaRPr lang="en-US" sz="800" dirty="0"/>
          </a:p>
        </p:txBody>
      </p:sp>
      <p:sp>
        <p:nvSpPr>
          <p:cNvPr id="32" name="Text 30"/>
          <p:cNvSpPr/>
          <p:nvPr/>
        </p:nvSpPr>
        <p:spPr>
          <a:xfrm>
            <a:off x="4041648" y="126370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57.726</a:t>
            </a:r>
            <a:endParaRPr lang="en-US" sz="800" dirty="0"/>
          </a:p>
        </p:txBody>
      </p:sp>
      <p:sp>
        <p:nvSpPr>
          <p:cNvPr id="33" name="Text 31"/>
          <p:cNvSpPr/>
          <p:nvPr/>
        </p:nvSpPr>
        <p:spPr>
          <a:xfrm>
            <a:off x="4846320" y="126370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57.846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5650992" y="126370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65.737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6455664" y="126370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0392B"/>
                </a:solidFill>
              </a:rPr>
              <a:t>69.870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256032" y="1466698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6455664" y="1466698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8" name="Text 36"/>
          <p:cNvSpPr/>
          <p:nvPr/>
        </p:nvSpPr>
        <p:spPr>
          <a:xfrm>
            <a:off x="329184" y="1466698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Adm.omkostninger</a:t>
            </a:r>
            <a:endParaRPr lang="en-US" sz="800" dirty="0"/>
          </a:p>
        </p:txBody>
      </p:sp>
      <p:sp>
        <p:nvSpPr>
          <p:cNvPr id="39" name="Text 37"/>
          <p:cNvSpPr/>
          <p:nvPr/>
        </p:nvSpPr>
        <p:spPr>
          <a:xfrm>
            <a:off x="2432304" y="146669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18.426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3236976" y="146669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16.949</a:t>
            </a:r>
            <a:endParaRPr lang="en-US" sz="800" dirty="0"/>
          </a:p>
        </p:txBody>
      </p:sp>
      <p:sp>
        <p:nvSpPr>
          <p:cNvPr id="41" name="Text 39"/>
          <p:cNvSpPr/>
          <p:nvPr/>
        </p:nvSpPr>
        <p:spPr>
          <a:xfrm>
            <a:off x="4041648" y="146669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16.950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4846320" y="146669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18.864</a:t>
            </a:r>
            <a:endParaRPr lang="en-US" sz="800" dirty="0"/>
          </a:p>
        </p:txBody>
      </p:sp>
      <p:sp>
        <p:nvSpPr>
          <p:cNvPr id="43" name="Text 41"/>
          <p:cNvSpPr/>
          <p:nvPr/>
        </p:nvSpPr>
        <p:spPr>
          <a:xfrm>
            <a:off x="5650992" y="146669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22.506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6455664" y="146669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19.805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256032" y="1651406"/>
            <a:ext cx="7004304" cy="18288"/>
          </a:xfrm>
          <a:prstGeom prst="rect">
            <a:avLst/>
          </a:prstGeom>
          <a:solidFill>
            <a:srgbClr val="C8D0D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6" name="Shape 44"/>
          <p:cNvSpPr/>
          <p:nvPr/>
        </p:nvSpPr>
        <p:spPr>
          <a:xfrm>
            <a:off x="256032" y="1669694"/>
            <a:ext cx="7004304" cy="202997"/>
          </a:xfrm>
          <a:prstGeom prst="rect">
            <a:avLst/>
          </a:prstGeom>
          <a:solidFill>
            <a:srgbClr val="EEF2F8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6455664" y="1669694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8" name="Text 46"/>
          <p:cNvSpPr/>
          <p:nvPr/>
        </p:nvSpPr>
        <p:spPr>
          <a:xfrm>
            <a:off x="329184" y="1669694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Resultat af primær drift</a:t>
            </a:r>
            <a:endParaRPr lang="en-US" sz="850" dirty="0"/>
          </a:p>
        </p:txBody>
      </p:sp>
      <p:sp>
        <p:nvSpPr>
          <p:cNvPr id="49" name="Text 47"/>
          <p:cNvSpPr/>
          <p:nvPr/>
        </p:nvSpPr>
        <p:spPr>
          <a:xfrm>
            <a:off x="2432304" y="166969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112.675</a:t>
            </a:r>
            <a:endParaRPr lang="en-US" sz="800" dirty="0"/>
          </a:p>
        </p:txBody>
      </p:sp>
      <p:sp>
        <p:nvSpPr>
          <p:cNvPr id="50" name="Text 48"/>
          <p:cNvSpPr/>
          <p:nvPr/>
        </p:nvSpPr>
        <p:spPr>
          <a:xfrm>
            <a:off x="3236976" y="166969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116.121</a:t>
            </a:r>
            <a:endParaRPr lang="en-US" sz="800" dirty="0"/>
          </a:p>
        </p:txBody>
      </p:sp>
      <p:sp>
        <p:nvSpPr>
          <p:cNvPr id="51" name="Text 49"/>
          <p:cNvSpPr/>
          <p:nvPr/>
        </p:nvSpPr>
        <p:spPr>
          <a:xfrm>
            <a:off x="4041648" y="166969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113.997</a:t>
            </a:r>
            <a:endParaRPr lang="en-US" sz="800" dirty="0"/>
          </a:p>
        </p:txBody>
      </p:sp>
      <p:sp>
        <p:nvSpPr>
          <p:cNvPr id="52" name="Text 50"/>
          <p:cNvSpPr/>
          <p:nvPr/>
        </p:nvSpPr>
        <p:spPr>
          <a:xfrm>
            <a:off x="4846320" y="166969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120.736</a:t>
            </a:r>
            <a:endParaRPr lang="en-US" sz="800" dirty="0"/>
          </a:p>
        </p:txBody>
      </p:sp>
      <p:sp>
        <p:nvSpPr>
          <p:cNvPr id="53" name="Text 51"/>
          <p:cNvSpPr/>
          <p:nvPr/>
        </p:nvSpPr>
        <p:spPr>
          <a:xfrm>
            <a:off x="5650992" y="166969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113.520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6455664" y="1669694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2D6A4F"/>
                </a:solidFill>
              </a:rPr>
              <a:t>114.552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256032" y="1872691"/>
            <a:ext cx="7004304" cy="202997"/>
          </a:xfrm>
          <a:prstGeom prst="rect">
            <a:avLst/>
          </a:prstGeom>
          <a:solidFill>
            <a:srgbClr val="EEF2F8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6" name="Shape 54"/>
          <p:cNvSpPr/>
          <p:nvPr/>
        </p:nvSpPr>
        <p:spPr>
          <a:xfrm>
            <a:off x="6455664" y="1872691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7" name="Text 55"/>
          <p:cNvSpPr/>
          <p:nvPr/>
        </p:nvSpPr>
        <p:spPr>
          <a:xfrm>
            <a:off x="329184" y="1872691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EBIT-margin</a:t>
            </a:r>
            <a:endParaRPr lang="en-US" sz="800" dirty="0"/>
          </a:p>
        </p:txBody>
      </p:sp>
      <p:sp>
        <p:nvSpPr>
          <p:cNvPr id="58" name="Text 56"/>
          <p:cNvSpPr/>
          <p:nvPr/>
        </p:nvSpPr>
        <p:spPr>
          <a:xfrm>
            <a:off x="2432304" y="187269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62,9%</a:t>
            </a:r>
            <a:endParaRPr lang="en-US" sz="800" dirty="0"/>
          </a:p>
        </p:txBody>
      </p:sp>
      <p:sp>
        <p:nvSpPr>
          <p:cNvPr id="59" name="Text 57"/>
          <p:cNvSpPr/>
          <p:nvPr/>
        </p:nvSpPr>
        <p:spPr>
          <a:xfrm>
            <a:off x="3236976" y="187269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63,6%</a:t>
            </a:r>
            <a:endParaRPr lang="en-US" sz="800" dirty="0"/>
          </a:p>
        </p:txBody>
      </p:sp>
      <p:sp>
        <p:nvSpPr>
          <p:cNvPr id="60" name="Text 58"/>
          <p:cNvSpPr/>
          <p:nvPr/>
        </p:nvSpPr>
        <p:spPr>
          <a:xfrm>
            <a:off x="4041648" y="187269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60,4%</a:t>
            </a:r>
            <a:endParaRPr lang="en-US" sz="800" dirty="0"/>
          </a:p>
        </p:txBody>
      </p:sp>
      <p:sp>
        <p:nvSpPr>
          <p:cNvPr id="61" name="Text 59"/>
          <p:cNvSpPr/>
          <p:nvPr/>
        </p:nvSpPr>
        <p:spPr>
          <a:xfrm>
            <a:off x="4846320" y="187269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61,1%</a:t>
            </a:r>
            <a:endParaRPr lang="en-US" sz="800" dirty="0"/>
          </a:p>
        </p:txBody>
      </p:sp>
      <p:sp>
        <p:nvSpPr>
          <p:cNvPr id="62" name="Text 60"/>
          <p:cNvSpPr/>
          <p:nvPr/>
        </p:nvSpPr>
        <p:spPr>
          <a:xfrm>
            <a:off x="5650992" y="187269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56,3%</a:t>
            </a:r>
            <a:endParaRPr lang="en-US" sz="800" dirty="0"/>
          </a:p>
        </p:txBody>
      </p:sp>
      <p:sp>
        <p:nvSpPr>
          <p:cNvPr id="63" name="Text 61"/>
          <p:cNvSpPr/>
          <p:nvPr/>
        </p:nvSpPr>
        <p:spPr>
          <a:xfrm>
            <a:off x="6455664" y="1872691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9C6E12"/>
                </a:solidFill>
              </a:rPr>
              <a:t>56,0%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256032" y="2057400"/>
            <a:ext cx="7004304" cy="18288"/>
          </a:xfrm>
          <a:prstGeom prst="rect">
            <a:avLst/>
          </a:prstGeom>
          <a:solidFill>
            <a:srgbClr val="C8D0D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5" name="Shape 63"/>
          <p:cNvSpPr/>
          <p:nvPr/>
        </p:nvSpPr>
        <p:spPr>
          <a:xfrm>
            <a:off x="256032" y="2075688"/>
            <a:ext cx="7004304" cy="202997"/>
          </a:xfrm>
          <a:prstGeom prst="rect">
            <a:avLst/>
          </a:prstGeom>
          <a:solidFill>
            <a:srgbClr val="F8F7F4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6" name="Shape 64"/>
          <p:cNvSpPr/>
          <p:nvPr/>
        </p:nvSpPr>
        <p:spPr>
          <a:xfrm>
            <a:off x="6455664" y="2075688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7" name="Text 65"/>
          <p:cNvSpPr/>
          <p:nvPr/>
        </p:nvSpPr>
        <p:spPr>
          <a:xfrm>
            <a:off x="329184" y="2075688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Renter</a:t>
            </a:r>
            <a:endParaRPr lang="en-US" sz="800" dirty="0"/>
          </a:p>
        </p:txBody>
      </p:sp>
      <p:sp>
        <p:nvSpPr>
          <p:cNvPr id="68" name="Text 66"/>
          <p:cNvSpPr/>
          <p:nvPr/>
        </p:nvSpPr>
        <p:spPr>
          <a:xfrm>
            <a:off x="2432304" y="207568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28.636</a:t>
            </a:r>
            <a:endParaRPr lang="en-US" sz="800" dirty="0"/>
          </a:p>
        </p:txBody>
      </p:sp>
      <p:sp>
        <p:nvSpPr>
          <p:cNvPr id="69" name="Text 67"/>
          <p:cNvSpPr/>
          <p:nvPr/>
        </p:nvSpPr>
        <p:spPr>
          <a:xfrm>
            <a:off x="3236976" y="207568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28.708</a:t>
            </a:r>
            <a:endParaRPr lang="en-US" sz="800" dirty="0"/>
          </a:p>
        </p:txBody>
      </p:sp>
      <p:sp>
        <p:nvSpPr>
          <p:cNvPr id="70" name="Text 68"/>
          <p:cNvSpPr/>
          <p:nvPr/>
        </p:nvSpPr>
        <p:spPr>
          <a:xfrm>
            <a:off x="4041648" y="207568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27.959</a:t>
            </a:r>
            <a:endParaRPr lang="en-US" sz="800" dirty="0"/>
          </a:p>
        </p:txBody>
      </p:sp>
      <p:sp>
        <p:nvSpPr>
          <p:cNvPr id="71" name="Text 69"/>
          <p:cNvSpPr/>
          <p:nvPr/>
        </p:nvSpPr>
        <p:spPr>
          <a:xfrm>
            <a:off x="4846320" y="207568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37.713</a:t>
            </a:r>
            <a:endParaRPr lang="en-US" sz="800" dirty="0"/>
          </a:p>
        </p:txBody>
      </p:sp>
      <p:sp>
        <p:nvSpPr>
          <p:cNvPr id="72" name="Text 70"/>
          <p:cNvSpPr/>
          <p:nvPr/>
        </p:nvSpPr>
        <p:spPr>
          <a:xfrm>
            <a:off x="5650992" y="207568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36.789</a:t>
            </a:r>
            <a:endParaRPr lang="en-US" sz="800" dirty="0"/>
          </a:p>
        </p:txBody>
      </p:sp>
      <p:sp>
        <p:nvSpPr>
          <p:cNvPr id="73" name="Text 71"/>
          <p:cNvSpPr/>
          <p:nvPr/>
        </p:nvSpPr>
        <p:spPr>
          <a:xfrm>
            <a:off x="6455664" y="207568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0392B"/>
                </a:solidFill>
              </a:rPr>
              <a:t>38.360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256032" y="2278685"/>
            <a:ext cx="7004304" cy="202997"/>
          </a:xfrm>
          <a:prstGeom prst="rect">
            <a:avLst/>
          </a:prstGeom>
          <a:solidFill>
            <a:srgbClr val="EEF2F8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75" name="Shape 73"/>
          <p:cNvSpPr/>
          <p:nvPr/>
        </p:nvSpPr>
        <p:spPr>
          <a:xfrm>
            <a:off x="6455664" y="2278685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76" name="Text 74"/>
          <p:cNvSpPr/>
          <p:nvPr/>
        </p:nvSpPr>
        <p:spPr>
          <a:xfrm>
            <a:off x="329184" y="2278685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Overskud før skat</a:t>
            </a:r>
            <a:endParaRPr lang="en-US" sz="850" dirty="0"/>
          </a:p>
        </p:txBody>
      </p:sp>
      <p:sp>
        <p:nvSpPr>
          <p:cNvPr id="77" name="Text 75"/>
          <p:cNvSpPr/>
          <p:nvPr/>
        </p:nvSpPr>
        <p:spPr>
          <a:xfrm>
            <a:off x="2432304" y="227868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83.198</a:t>
            </a:r>
            <a:endParaRPr lang="en-US" sz="800" dirty="0"/>
          </a:p>
        </p:txBody>
      </p:sp>
      <p:sp>
        <p:nvSpPr>
          <p:cNvPr id="78" name="Text 76"/>
          <p:cNvSpPr/>
          <p:nvPr/>
        </p:nvSpPr>
        <p:spPr>
          <a:xfrm>
            <a:off x="3236976" y="227868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87.413</a:t>
            </a:r>
            <a:endParaRPr lang="en-US" sz="800" dirty="0"/>
          </a:p>
        </p:txBody>
      </p:sp>
      <p:sp>
        <p:nvSpPr>
          <p:cNvPr id="79" name="Text 77"/>
          <p:cNvSpPr/>
          <p:nvPr/>
        </p:nvSpPr>
        <p:spPr>
          <a:xfrm>
            <a:off x="4041648" y="227868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86.038</a:t>
            </a:r>
            <a:endParaRPr lang="en-US" sz="800" dirty="0"/>
          </a:p>
        </p:txBody>
      </p:sp>
      <p:sp>
        <p:nvSpPr>
          <p:cNvPr id="80" name="Text 78"/>
          <p:cNvSpPr/>
          <p:nvPr/>
        </p:nvSpPr>
        <p:spPr>
          <a:xfrm>
            <a:off x="4846320" y="227868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83.023</a:t>
            </a:r>
            <a:endParaRPr lang="en-US" sz="800" dirty="0"/>
          </a:p>
        </p:txBody>
      </p:sp>
      <p:sp>
        <p:nvSpPr>
          <p:cNvPr id="81" name="Text 79"/>
          <p:cNvSpPr/>
          <p:nvPr/>
        </p:nvSpPr>
        <p:spPr>
          <a:xfrm>
            <a:off x="5650992" y="227868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76.731</a:t>
            </a:r>
            <a:endParaRPr lang="en-US" sz="800" dirty="0"/>
          </a:p>
        </p:txBody>
      </p:sp>
      <p:sp>
        <p:nvSpPr>
          <p:cNvPr id="82" name="Text 80"/>
          <p:cNvSpPr/>
          <p:nvPr/>
        </p:nvSpPr>
        <p:spPr>
          <a:xfrm>
            <a:off x="6455664" y="227868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2D6A4F"/>
                </a:solidFill>
              </a:rPr>
              <a:t>76.192</a:t>
            </a:r>
            <a:endParaRPr lang="en-US" sz="850" dirty="0"/>
          </a:p>
        </p:txBody>
      </p:sp>
      <p:sp>
        <p:nvSpPr>
          <p:cNvPr id="83" name="Shape 81"/>
          <p:cNvSpPr/>
          <p:nvPr/>
        </p:nvSpPr>
        <p:spPr>
          <a:xfrm>
            <a:off x="256032" y="2463394"/>
            <a:ext cx="7004304" cy="18288"/>
          </a:xfrm>
          <a:prstGeom prst="rect">
            <a:avLst/>
          </a:prstGeom>
          <a:solidFill>
            <a:srgbClr val="C8D0D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4" name="Shape 82"/>
          <p:cNvSpPr/>
          <p:nvPr/>
        </p:nvSpPr>
        <p:spPr>
          <a:xfrm>
            <a:off x="256032" y="2481682"/>
            <a:ext cx="7004304" cy="202997"/>
          </a:xfrm>
          <a:prstGeom prst="rect">
            <a:avLst/>
          </a:prstGeom>
          <a:solidFill>
            <a:srgbClr val="F8F7F4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5" name="Shape 83"/>
          <p:cNvSpPr/>
          <p:nvPr/>
        </p:nvSpPr>
        <p:spPr>
          <a:xfrm>
            <a:off x="6455664" y="2481682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6" name="Text 84"/>
          <p:cNvSpPr/>
          <p:nvPr/>
        </p:nvSpPr>
        <p:spPr>
          <a:xfrm>
            <a:off x="329184" y="2481682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Værdiregulering</a:t>
            </a:r>
            <a:endParaRPr lang="en-US" sz="800" dirty="0"/>
          </a:p>
        </p:txBody>
      </p:sp>
      <p:sp>
        <p:nvSpPr>
          <p:cNvPr id="87" name="Text 85"/>
          <p:cNvSpPr/>
          <p:nvPr/>
        </p:nvSpPr>
        <p:spPr>
          <a:xfrm>
            <a:off x="2432304" y="248168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190.519</a:t>
            </a:r>
            <a:endParaRPr lang="en-US" sz="800" dirty="0"/>
          </a:p>
        </p:txBody>
      </p:sp>
      <p:sp>
        <p:nvSpPr>
          <p:cNvPr id="88" name="Text 86"/>
          <p:cNvSpPr/>
          <p:nvPr/>
        </p:nvSpPr>
        <p:spPr>
          <a:xfrm>
            <a:off x="3236976" y="248168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186.918</a:t>
            </a:r>
            <a:endParaRPr lang="en-US" sz="800" dirty="0"/>
          </a:p>
        </p:txBody>
      </p:sp>
      <p:sp>
        <p:nvSpPr>
          <p:cNvPr id="89" name="Text 87"/>
          <p:cNvSpPr/>
          <p:nvPr/>
        </p:nvSpPr>
        <p:spPr>
          <a:xfrm>
            <a:off x="4041648" y="248168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80.253</a:t>
            </a:r>
            <a:endParaRPr lang="en-US" sz="800" dirty="0"/>
          </a:p>
        </p:txBody>
      </p:sp>
      <p:sp>
        <p:nvSpPr>
          <p:cNvPr id="90" name="Text 88"/>
          <p:cNvSpPr/>
          <p:nvPr/>
        </p:nvSpPr>
        <p:spPr>
          <a:xfrm>
            <a:off x="4846320" y="248168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31.368</a:t>
            </a:r>
            <a:endParaRPr lang="en-US" sz="800" dirty="0"/>
          </a:p>
        </p:txBody>
      </p:sp>
      <p:sp>
        <p:nvSpPr>
          <p:cNvPr id="91" name="Text 89"/>
          <p:cNvSpPr/>
          <p:nvPr/>
        </p:nvSpPr>
        <p:spPr>
          <a:xfrm>
            <a:off x="5650992" y="248168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28.752</a:t>
            </a:r>
            <a:endParaRPr lang="en-US" sz="800" dirty="0"/>
          </a:p>
        </p:txBody>
      </p:sp>
      <p:sp>
        <p:nvSpPr>
          <p:cNvPr id="92" name="Text 90"/>
          <p:cNvSpPr/>
          <p:nvPr/>
        </p:nvSpPr>
        <p:spPr>
          <a:xfrm>
            <a:off x="6455664" y="248168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10.590</a:t>
            </a:r>
            <a:endParaRPr lang="en-US" sz="800" dirty="0"/>
          </a:p>
        </p:txBody>
      </p:sp>
      <p:sp>
        <p:nvSpPr>
          <p:cNvPr id="93" name="Shape 91"/>
          <p:cNvSpPr/>
          <p:nvPr/>
        </p:nvSpPr>
        <p:spPr>
          <a:xfrm>
            <a:off x="256032" y="2684678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94" name="Shape 92"/>
          <p:cNvSpPr/>
          <p:nvPr/>
        </p:nvSpPr>
        <p:spPr>
          <a:xfrm>
            <a:off x="6455664" y="2684678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95" name="Text 93"/>
          <p:cNvSpPr/>
          <p:nvPr/>
        </p:nvSpPr>
        <p:spPr>
          <a:xfrm>
            <a:off x="329184" y="2684678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Resultat før skat</a:t>
            </a:r>
            <a:endParaRPr lang="en-US" sz="800" dirty="0"/>
          </a:p>
        </p:txBody>
      </p:sp>
      <p:sp>
        <p:nvSpPr>
          <p:cNvPr id="96" name="Text 94"/>
          <p:cNvSpPr/>
          <p:nvPr/>
        </p:nvSpPr>
        <p:spPr>
          <a:xfrm>
            <a:off x="2432304" y="268467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273.717</a:t>
            </a:r>
            <a:endParaRPr lang="en-US" sz="800" dirty="0"/>
          </a:p>
        </p:txBody>
      </p:sp>
      <p:sp>
        <p:nvSpPr>
          <p:cNvPr id="97" name="Text 95"/>
          <p:cNvSpPr/>
          <p:nvPr/>
        </p:nvSpPr>
        <p:spPr>
          <a:xfrm>
            <a:off x="3236976" y="268467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274.331</a:t>
            </a:r>
            <a:endParaRPr lang="en-US" sz="800" dirty="0"/>
          </a:p>
        </p:txBody>
      </p:sp>
      <p:sp>
        <p:nvSpPr>
          <p:cNvPr id="98" name="Text 96"/>
          <p:cNvSpPr/>
          <p:nvPr/>
        </p:nvSpPr>
        <p:spPr>
          <a:xfrm>
            <a:off x="4041648" y="268467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166.291</a:t>
            </a:r>
            <a:endParaRPr lang="en-US" sz="800" dirty="0"/>
          </a:p>
        </p:txBody>
      </p:sp>
      <p:sp>
        <p:nvSpPr>
          <p:cNvPr id="99" name="Text 97"/>
          <p:cNvSpPr/>
          <p:nvPr/>
        </p:nvSpPr>
        <p:spPr>
          <a:xfrm>
            <a:off x="4846320" y="268467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114.391</a:t>
            </a:r>
            <a:endParaRPr lang="en-US" sz="800" dirty="0"/>
          </a:p>
        </p:txBody>
      </p:sp>
      <p:sp>
        <p:nvSpPr>
          <p:cNvPr id="100" name="Text 98"/>
          <p:cNvSpPr/>
          <p:nvPr/>
        </p:nvSpPr>
        <p:spPr>
          <a:xfrm>
            <a:off x="5650992" y="268467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105.483</a:t>
            </a:r>
            <a:endParaRPr lang="en-US" sz="800" dirty="0"/>
          </a:p>
        </p:txBody>
      </p:sp>
      <p:sp>
        <p:nvSpPr>
          <p:cNvPr id="101" name="Text 99"/>
          <p:cNvSpPr/>
          <p:nvPr/>
        </p:nvSpPr>
        <p:spPr>
          <a:xfrm>
            <a:off x="6455664" y="2684678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86.782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256032" y="2869387"/>
            <a:ext cx="7004304" cy="18288"/>
          </a:xfrm>
          <a:prstGeom prst="rect">
            <a:avLst/>
          </a:prstGeom>
          <a:solidFill>
            <a:srgbClr val="C8D0D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03" name="Shape 101"/>
          <p:cNvSpPr/>
          <p:nvPr/>
        </p:nvSpPr>
        <p:spPr>
          <a:xfrm>
            <a:off x="256032" y="2887675"/>
            <a:ext cx="7004304" cy="202997"/>
          </a:xfrm>
          <a:prstGeom prst="rect">
            <a:avLst/>
          </a:prstGeom>
          <a:solidFill>
            <a:srgbClr val="F8F7F4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04" name="Shape 102"/>
          <p:cNvSpPr/>
          <p:nvPr/>
        </p:nvSpPr>
        <p:spPr>
          <a:xfrm>
            <a:off x="6455664" y="2887675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05" name="Text 103"/>
          <p:cNvSpPr/>
          <p:nvPr/>
        </p:nvSpPr>
        <p:spPr>
          <a:xfrm>
            <a:off x="329184" y="2887675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Investeringsejendomme</a:t>
            </a:r>
            <a:endParaRPr lang="en-US" sz="800" dirty="0"/>
          </a:p>
        </p:txBody>
      </p:sp>
      <p:sp>
        <p:nvSpPr>
          <p:cNvPr id="106" name="Text 104"/>
          <p:cNvSpPr/>
          <p:nvPr/>
        </p:nvSpPr>
        <p:spPr>
          <a:xfrm>
            <a:off x="2432304" y="288767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3.142.942</a:t>
            </a:r>
            <a:endParaRPr lang="en-US" sz="800" dirty="0"/>
          </a:p>
        </p:txBody>
      </p:sp>
      <p:sp>
        <p:nvSpPr>
          <p:cNvPr id="107" name="Text 105"/>
          <p:cNvSpPr/>
          <p:nvPr/>
        </p:nvSpPr>
        <p:spPr>
          <a:xfrm>
            <a:off x="3236976" y="288767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3.318.078</a:t>
            </a:r>
            <a:endParaRPr lang="en-US" sz="800" dirty="0"/>
          </a:p>
        </p:txBody>
      </p:sp>
      <p:sp>
        <p:nvSpPr>
          <p:cNvPr id="108" name="Text 106"/>
          <p:cNvSpPr/>
          <p:nvPr/>
        </p:nvSpPr>
        <p:spPr>
          <a:xfrm>
            <a:off x="4041648" y="288767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3.411.769</a:t>
            </a:r>
            <a:endParaRPr lang="en-US" sz="800" dirty="0"/>
          </a:p>
        </p:txBody>
      </p:sp>
      <p:sp>
        <p:nvSpPr>
          <p:cNvPr id="109" name="Text 107"/>
          <p:cNvSpPr/>
          <p:nvPr/>
        </p:nvSpPr>
        <p:spPr>
          <a:xfrm>
            <a:off x="4846320" y="288767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3.473.842</a:t>
            </a:r>
            <a:endParaRPr lang="en-US" sz="800" dirty="0"/>
          </a:p>
        </p:txBody>
      </p:sp>
      <p:sp>
        <p:nvSpPr>
          <p:cNvPr id="110" name="Text 108"/>
          <p:cNvSpPr/>
          <p:nvPr/>
        </p:nvSpPr>
        <p:spPr>
          <a:xfrm>
            <a:off x="5650992" y="288767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3.528.439</a:t>
            </a:r>
            <a:endParaRPr lang="en-US" sz="800" dirty="0"/>
          </a:p>
        </p:txBody>
      </p:sp>
      <p:sp>
        <p:nvSpPr>
          <p:cNvPr id="111" name="Text 109"/>
          <p:cNvSpPr/>
          <p:nvPr/>
        </p:nvSpPr>
        <p:spPr>
          <a:xfrm>
            <a:off x="6455664" y="2887675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3.545.302</a:t>
            </a:r>
            <a:endParaRPr lang="en-US" sz="800" dirty="0"/>
          </a:p>
        </p:txBody>
      </p:sp>
      <p:sp>
        <p:nvSpPr>
          <p:cNvPr id="112" name="Shape 110"/>
          <p:cNvSpPr/>
          <p:nvPr/>
        </p:nvSpPr>
        <p:spPr>
          <a:xfrm>
            <a:off x="256032" y="3090672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3" name="Shape 111"/>
          <p:cNvSpPr/>
          <p:nvPr/>
        </p:nvSpPr>
        <p:spPr>
          <a:xfrm>
            <a:off x="6455664" y="3090672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4" name="Text 112"/>
          <p:cNvSpPr/>
          <p:nvPr/>
        </p:nvSpPr>
        <p:spPr>
          <a:xfrm>
            <a:off x="329184" y="3090672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Kreditforeningsgæld</a:t>
            </a:r>
            <a:endParaRPr lang="en-US" sz="800" dirty="0"/>
          </a:p>
        </p:txBody>
      </p:sp>
      <p:sp>
        <p:nvSpPr>
          <p:cNvPr id="115" name="Text 113"/>
          <p:cNvSpPr/>
          <p:nvPr/>
        </p:nvSpPr>
        <p:spPr>
          <a:xfrm>
            <a:off x="2432304" y="309067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1.459.736</a:t>
            </a:r>
            <a:endParaRPr lang="en-US" sz="800" dirty="0"/>
          </a:p>
        </p:txBody>
      </p:sp>
      <p:sp>
        <p:nvSpPr>
          <p:cNvPr id="116" name="Text 114"/>
          <p:cNvSpPr/>
          <p:nvPr/>
        </p:nvSpPr>
        <p:spPr>
          <a:xfrm>
            <a:off x="3236976" y="309067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1.455.562</a:t>
            </a:r>
            <a:endParaRPr lang="en-US" sz="800" dirty="0"/>
          </a:p>
        </p:txBody>
      </p:sp>
      <p:sp>
        <p:nvSpPr>
          <p:cNvPr id="117" name="Text 115"/>
          <p:cNvSpPr/>
          <p:nvPr/>
        </p:nvSpPr>
        <p:spPr>
          <a:xfrm>
            <a:off x="4041648" y="309067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1.451.302</a:t>
            </a:r>
            <a:endParaRPr lang="en-US" sz="800" dirty="0"/>
          </a:p>
        </p:txBody>
      </p:sp>
      <p:sp>
        <p:nvSpPr>
          <p:cNvPr id="118" name="Text 116"/>
          <p:cNvSpPr/>
          <p:nvPr/>
        </p:nvSpPr>
        <p:spPr>
          <a:xfrm>
            <a:off x="4846320" y="309067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1.538.098</a:t>
            </a:r>
            <a:endParaRPr lang="en-US" sz="800" dirty="0"/>
          </a:p>
        </p:txBody>
      </p:sp>
      <p:sp>
        <p:nvSpPr>
          <p:cNvPr id="119" name="Text 117"/>
          <p:cNvSpPr/>
          <p:nvPr/>
        </p:nvSpPr>
        <p:spPr>
          <a:xfrm>
            <a:off x="5650992" y="309067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1.892.935</a:t>
            </a:r>
            <a:endParaRPr lang="en-US" sz="800" dirty="0"/>
          </a:p>
        </p:txBody>
      </p:sp>
      <p:sp>
        <p:nvSpPr>
          <p:cNvPr id="120" name="Text 118"/>
          <p:cNvSpPr/>
          <p:nvPr/>
        </p:nvSpPr>
        <p:spPr>
          <a:xfrm>
            <a:off x="6455664" y="309067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0392B"/>
                </a:solidFill>
              </a:rPr>
              <a:t>2.244.204</a:t>
            </a:r>
            <a:endParaRPr lang="en-US" sz="800" dirty="0"/>
          </a:p>
        </p:txBody>
      </p:sp>
      <p:sp>
        <p:nvSpPr>
          <p:cNvPr id="121" name="Shape 119"/>
          <p:cNvSpPr/>
          <p:nvPr/>
        </p:nvSpPr>
        <p:spPr>
          <a:xfrm>
            <a:off x="256032" y="3293669"/>
            <a:ext cx="7004304" cy="202997"/>
          </a:xfrm>
          <a:prstGeom prst="rect">
            <a:avLst/>
          </a:prstGeom>
          <a:solidFill>
            <a:srgbClr val="F8F7F4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2" name="Shape 120"/>
          <p:cNvSpPr/>
          <p:nvPr/>
        </p:nvSpPr>
        <p:spPr>
          <a:xfrm>
            <a:off x="6455664" y="3293669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3" name="Text 121"/>
          <p:cNvSpPr/>
          <p:nvPr/>
        </p:nvSpPr>
        <p:spPr>
          <a:xfrm>
            <a:off x="329184" y="3293669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Bankgæld</a:t>
            </a:r>
            <a:endParaRPr lang="en-US" sz="800" dirty="0"/>
          </a:p>
        </p:txBody>
      </p:sp>
      <p:sp>
        <p:nvSpPr>
          <p:cNvPr id="124" name="Text 122"/>
          <p:cNvSpPr/>
          <p:nvPr/>
        </p:nvSpPr>
        <p:spPr>
          <a:xfrm>
            <a:off x="2432304" y="329366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72.185</a:t>
            </a:r>
            <a:endParaRPr lang="en-US" sz="800" dirty="0"/>
          </a:p>
        </p:txBody>
      </p:sp>
      <p:sp>
        <p:nvSpPr>
          <p:cNvPr id="125" name="Text 123"/>
          <p:cNvSpPr/>
          <p:nvPr/>
        </p:nvSpPr>
        <p:spPr>
          <a:xfrm>
            <a:off x="3236976" y="329366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62.677</a:t>
            </a:r>
            <a:endParaRPr lang="en-US" sz="800" dirty="0"/>
          </a:p>
        </p:txBody>
      </p:sp>
      <p:sp>
        <p:nvSpPr>
          <p:cNvPr id="126" name="Text 124"/>
          <p:cNvSpPr/>
          <p:nvPr/>
        </p:nvSpPr>
        <p:spPr>
          <a:xfrm>
            <a:off x="4041648" y="329366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63.825</a:t>
            </a:r>
            <a:endParaRPr lang="en-US" sz="800" dirty="0"/>
          </a:p>
        </p:txBody>
      </p:sp>
      <p:sp>
        <p:nvSpPr>
          <p:cNvPr id="127" name="Text 125"/>
          <p:cNvSpPr/>
          <p:nvPr/>
        </p:nvSpPr>
        <p:spPr>
          <a:xfrm>
            <a:off x="4846320" y="329366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70.558</a:t>
            </a:r>
            <a:endParaRPr lang="en-US" sz="800" dirty="0"/>
          </a:p>
        </p:txBody>
      </p:sp>
      <p:sp>
        <p:nvSpPr>
          <p:cNvPr id="128" name="Text 126"/>
          <p:cNvSpPr/>
          <p:nvPr/>
        </p:nvSpPr>
        <p:spPr>
          <a:xfrm>
            <a:off x="5650992" y="329366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71.482</a:t>
            </a:r>
            <a:endParaRPr lang="en-US" sz="800" dirty="0"/>
          </a:p>
        </p:txBody>
      </p:sp>
      <p:sp>
        <p:nvSpPr>
          <p:cNvPr id="129" name="Text 127"/>
          <p:cNvSpPr/>
          <p:nvPr/>
        </p:nvSpPr>
        <p:spPr>
          <a:xfrm>
            <a:off x="6455664" y="329366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70.143</a:t>
            </a:r>
            <a:endParaRPr lang="en-US" sz="800" dirty="0"/>
          </a:p>
        </p:txBody>
      </p:sp>
      <p:sp>
        <p:nvSpPr>
          <p:cNvPr id="130" name="Shape 128"/>
          <p:cNvSpPr/>
          <p:nvPr/>
        </p:nvSpPr>
        <p:spPr>
          <a:xfrm>
            <a:off x="256032" y="3496666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31" name="Shape 129"/>
          <p:cNvSpPr/>
          <p:nvPr/>
        </p:nvSpPr>
        <p:spPr>
          <a:xfrm>
            <a:off x="6455664" y="3496666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32" name="Text 130"/>
          <p:cNvSpPr/>
          <p:nvPr/>
        </p:nvSpPr>
        <p:spPr>
          <a:xfrm>
            <a:off x="329184" y="3496666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Gæld i alt</a:t>
            </a:r>
            <a:endParaRPr lang="en-US" sz="800" dirty="0"/>
          </a:p>
        </p:txBody>
      </p:sp>
      <p:sp>
        <p:nvSpPr>
          <p:cNvPr id="133" name="Text 131"/>
          <p:cNvSpPr/>
          <p:nvPr/>
        </p:nvSpPr>
        <p:spPr>
          <a:xfrm>
            <a:off x="2432304" y="349666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1.531.921</a:t>
            </a:r>
            <a:endParaRPr lang="en-US" sz="800" dirty="0"/>
          </a:p>
        </p:txBody>
      </p:sp>
      <p:sp>
        <p:nvSpPr>
          <p:cNvPr id="134" name="Text 132"/>
          <p:cNvSpPr/>
          <p:nvPr/>
        </p:nvSpPr>
        <p:spPr>
          <a:xfrm>
            <a:off x="3236976" y="349666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1.518.239</a:t>
            </a:r>
            <a:endParaRPr lang="en-US" sz="800" dirty="0"/>
          </a:p>
        </p:txBody>
      </p:sp>
      <p:sp>
        <p:nvSpPr>
          <p:cNvPr id="135" name="Text 133"/>
          <p:cNvSpPr/>
          <p:nvPr/>
        </p:nvSpPr>
        <p:spPr>
          <a:xfrm>
            <a:off x="4041648" y="349666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1.515.127</a:t>
            </a:r>
            <a:endParaRPr lang="en-US" sz="800" dirty="0"/>
          </a:p>
        </p:txBody>
      </p:sp>
      <p:sp>
        <p:nvSpPr>
          <p:cNvPr id="136" name="Text 134"/>
          <p:cNvSpPr/>
          <p:nvPr/>
        </p:nvSpPr>
        <p:spPr>
          <a:xfrm>
            <a:off x="4846320" y="349666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1.608.656</a:t>
            </a:r>
            <a:endParaRPr lang="en-US" sz="800" dirty="0"/>
          </a:p>
        </p:txBody>
      </p:sp>
      <p:sp>
        <p:nvSpPr>
          <p:cNvPr id="137" name="Text 135"/>
          <p:cNvSpPr/>
          <p:nvPr/>
        </p:nvSpPr>
        <p:spPr>
          <a:xfrm>
            <a:off x="5650992" y="349666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1.964.417</a:t>
            </a:r>
            <a:endParaRPr lang="en-US" sz="800" dirty="0"/>
          </a:p>
        </p:txBody>
      </p:sp>
      <p:sp>
        <p:nvSpPr>
          <p:cNvPr id="138" name="Text 136"/>
          <p:cNvSpPr/>
          <p:nvPr/>
        </p:nvSpPr>
        <p:spPr>
          <a:xfrm>
            <a:off x="6455664" y="349666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0392B"/>
                </a:solidFill>
              </a:rPr>
              <a:t>2.314.347</a:t>
            </a:r>
            <a:endParaRPr lang="en-US" sz="800" dirty="0"/>
          </a:p>
        </p:txBody>
      </p:sp>
      <p:sp>
        <p:nvSpPr>
          <p:cNvPr id="139" name="Shape 137"/>
          <p:cNvSpPr/>
          <p:nvPr/>
        </p:nvSpPr>
        <p:spPr>
          <a:xfrm>
            <a:off x="256032" y="3681374"/>
            <a:ext cx="7004304" cy="18288"/>
          </a:xfrm>
          <a:prstGeom prst="rect">
            <a:avLst/>
          </a:prstGeom>
          <a:solidFill>
            <a:srgbClr val="C8D0D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40" name="Shape 138"/>
          <p:cNvSpPr/>
          <p:nvPr/>
        </p:nvSpPr>
        <p:spPr>
          <a:xfrm>
            <a:off x="256032" y="3699662"/>
            <a:ext cx="7004304" cy="202997"/>
          </a:xfrm>
          <a:prstGeom prst="rect">
            <a:avLst/>
          </a:prstGeom>
          <a:solidFill>
            <a:srgbClr val="EEF2F8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41" name="Shape 139"/>
          <p:cNvSpPr/>
          <p:nvPr/>
        </p:nvSpPr>
        <p:spPr>
          <a:xfrm>
            <a:off x="6455664" y="3699662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42" name="Text 140"/>
          <p:cNvSpPr/>
          <p:nvPr/>
        </p:nvSpPr>
        <p:spPr>
          <a:xfrm>
            <a:off x="329184" y="3699662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Egenkapital</a:t>
            </a:r>
            <a:endParaRPr lang="en-US" sz="850" dirty="0"/>
          </a:p>
        </p:txBody>
      </p:sp>
      <p:sp>
        <p:nvSpPr>
          <p:cNvPr id="143" name="Text 141"/>
          <p:cNvSpPr/>
          <p:nvPr/>
        </p:nvSpPr>
        <p:spPr>
          <a:xfrm>
            <a:off x="2432304" y="369966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1.395.392</a:t>
            </a:r>
            <a:endParaRPr lang="en-US" sz="800" dirty="0"/>
          </a:p>
        </p:txBody>
      </p:sp>
      <p:sp>
        <p:nvSpPr>
          <p:cNvPr id="144" name="Text 142"/>
          <p:cNvSpPr/>
          <p:nvPr/>
        </p:nvSpPr>
        <p:spPr>
          <a:xfrm>
            <a:off x="3236976" y="369966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1.646.133</a:t>
            </a:r>
            <a:endParaRPr lang="en-US" sz="800" dirty="0"/>
          </a:p>
        </p:txBody>
      </p:sp>
      <p:sp>
        <p:nvSpPr>
          <p:cNvPr id="145" name="Text 143"/>
          <p:cNvSpPr/>
          <p:nvPr/>
        </p:nvSpPr>
        <p:spPr>
          <a:xfrm>
            <a:off x="4041648" y="369966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1.959.284</a:t>
            </a:r>
            <a:endParaRPr lang="en-US" sz="800" dirty="0"/>
          </a:p>
        </p:txBody>
      </p:sp>
      <p:sp>
        <p:nvSpPr>
          <p:cNvPr id="146" name="Text 144"/>
          <p:cNvSpPr/>
          <p:nvPr/>
        </p:nvSpPr>
        <p:spPr>
          <a:xfrm>
            <a:off x="4846320" y="369966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1.983.790</a:t>
            </a:r>
            <a:endParaRPr lang="en-US" sz="800" dirty="0"/>
          </a:p>
        </p:txBody>
      </p:sp>
      <p:sp>
        <p:nvSpPr>
          <p:cNvPr id="147" name="Text 145"/>
          <p:cNvSpPr/>
          <p:nvPr/>
        </p:nvSpPr>
        <p:spPr>
          <a:xfrm>
            <a:off x="5650992" y="369966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2.013.202</a:t>
            </a:r>
            <a:endParaRPr lang="en-US" sz="800" dirty="0"/>
          </a:p>
        </p:txBody>
      </p:sp>
      <p:sp>
        <p:nvSpPr>
          <p:cNvPr id="148" name="Text 146"/>
          <p:cNvSpPr/>
          <p:nvPr/>
        </p:nvSpPr>
        <p:spPr>
          <a:xfrm>
            <a:off x="6455664" y="3699662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0392B"/>
                </a:solidFill>
              </a:rPr>
              <a:t>1.930.393</a:t>
            </a:r>
            <a:endParaRPr lang="en-US" sz="850" dirty="0"/>
          </a:p>
        </p:txBody>
      </p:sp>
      <p:sp>
        <p:nvSpPr>
          <p:cNvPr id="149" name="Shape 147"/>
          <p:cNvSpPr/>
          <p:nvPr/>
        </p:nvSpPr>
        <p:spPr>
          <a:xfrm>
            <a:off x="256032" y="3902659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50" name="Shape 148"/>
          <p:cNvSpPr/>
          <p:nvPr/>
        </p:nvSpPr>
        <p:spPr>
          <a:xfrm>
            <a:off x="6455664" y="3902659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51" name="Text 149"/>
          <p:cNvSpPr/>
          <p:nvPr/>
        </p:nvSpPr>
        <p:spPr>
          <a:xfrm>
            <a:off x="329184" y="3902659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Ikke kontr. interesse</a:t>
            </a:r>
            <a:endParaRPr lang="en-US" sz="800" dirty="0"/>
          </a:p>
        </p:txBody>
      </p:sp>
      <p:sp>
        <p:nvSpPr>
          <p:cNvPr id="152" name="Text 150"/>
          <p:cNvSpPr/>
          <p:nvPr/>
        </p:nvSpPr>
        <p:spPr>
          <a:xfrm>
            <a:off x="2432304" y="390265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562.236</a:t>
            </a:r>
            <a:endParaRPr lang="en-US" sz="800" dirty="0"/>
          </a:p>
        </p:txBody>
      </p:sp>
      <p:sp>
        <p:nvSpPr>
          <p:cNvPr id="153" name="Text 151"/>
          <p:cNvSpPr/>
          <p:nvPr/>
        </p:nvSpPr>
        <p:spPr>
          <a:xfrm>
            <a:off x="3236976" y="390265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661.512</a:t>
            </a:r>
            <a:endParaRPr lang="en-US" sz="800" dirty="0"/>
          </a:p>
        </p:txBody>
      </p:sp>
      <p:sp>
        <p:nvSpPr>
          <p:cNvPr id="154" name="Text 152"/>
          <p:cNvSpPr/>
          <p:nvPr/>
        </p:nvSpPr>
        <p:spPr>
          <a:xfrm>
            <a:off x="4041648" y="390265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743.478</a:t>
            </a:r>
            <a:endParaRPr lang="en-US" sz="800" dirty="0"/>
          </a:p>
        </p:txBody>
      </p:sp>
      <p:sp>
        <p:nvSpPr>
          <p:cNvPr id="155" name="Text 153"/>
          <p:cNvSpPr/>
          <p:nvPr/>
        </p:nvSpPr>
        <p:spPr>
          <a:xfrm>
            <a:off x="4846320" y="390265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759.774</a:t>
            </a:r>
            <a:endParaRPr lang="en-US" sz="800" dirty="0"/>
          </a:p>
        </p:txBody>
      </p:sp>
      <p:sp>
        <p:nvSpPr>
          <p:cNvPr id="156" name="Text 154"/>
          <p:cNvSpPr/>
          <p:nvPr/>
        </p:nvSpPr>
        <p:spPr>
          <a:xfrm>
            <a:off x="5650992" y="390265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747.667</a:t>
            </a:r>
            <a:endParaRPr lang="en-US" sz="800" dirty="0"/>
          </a:p>
        </p:txBody>
      </p:sp>
      <p:sp>
        <p:nvSpPr>
          <p:cNvPr id="157" name="Text 155"/>
          <p:cNvSpPr/>
          <p:nvPr/>
        </p:nvSpPr>
        <p:spPr>
          <a:xfrm>
            <a:off x="6455664" y="3902659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B2A4A"/>
                </a:solidFill>
              </a:rPr>
              <a:t>620.781</a:t>
            </a:r>
            <a:endParaRPr lang="en-US" sz="800" dirty="0"/>
          </a:p>
        </p:txBody>
      </p:sp>
      <p:sp>
        <p:nvSpPr>
          <p:cNvPr id="158" name="Shape 156"/>
          <p:cNvSpPr/>
          <p:nvPr/>
        </p:nvSpPr>
        <p:spPr>
          <a:xfrm>
            <a:off x="256032" y="4087368"/>
            <a:ext cx="7004304" cy="18288"/>
          </a:xfrm>
          <a:prstGeom prst="rect">
            <a:avLst/>
          </a:prstGeom>
          <a:solidFill>
            <a:srgbClr val="C8D0D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59" name="Shape 157"/>
          <p:cNvSpPr/>
          <p:nvPr/>
        </p:nvSpPr>
        <p:spPr>
          <a:xfrm>
            <a:off x="256032" y="4105656"/>
            <a:ext cx="7004304" cy="202997"/>
          </a:xfrm>
          <a:prstGeom prst="rect">
            <a:avLst/>
          </a:prstGeom>
          <a:solidFill>
            <a:srgbClr val="F8F7F4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0" name="Shape 158"/>
          <p:cNvSpPr/>
          <p:nvPr/>
        </p:nvSpPr>
        <p:spPr>
          <a:xfrm>
            <a:off x="6455664" y="4105656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1" name="Text 159"/>
          <p:cNvSpPr/>
          <p:nvPr/>
        </p:nvSpPr>
        <p:spPr>
          <a:xfrm>
            <a:off x="329184" y="4105656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Lånerente</a:t>
            </a:r>
            <a:endParaRPr lang="en-US" sz="800" dirty="0"/>
          </a:p>
        </p:txBody>
      </p:sp>
      <p:sp>
        <p:nvSpPr>
          <p:cNvPr id="162" name="Text 160"/>
          <p:cNvSpPr/>
          <p:nvPr/>
        </p:nvSpPr>
        <p:spPr>
          <a:xfrm>
            <a:off x="2432304" y="410565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1,93%</a:t>
            </a:r>
            <a:endParaRPr lang="en-US" sz="800" dirty="0"/>
          </a:p>
        </p:txBody>
      </p:sp>
      <p:sp>
        <p:nvSpPr>
          <p:cNvPr id="163" name="Text 161"/>
          <p:cNvSpPr/>
          <p:nvPr/>
        </p:nvSpPr>
        <p:spPr>
          <a:xfrm>
            <a:off x="3236976" y="410565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1,89%</a:t>
            </a:r>
            <a:endParaRPr lang="en-US" sz="800" dirty="0"/>
          </a:p>
        </p:txBody>
      </p:sp>
      <p:sp>
        <p:nvSpPr>
          <p:cNvPr id="164" name="Text 162"/>
          <p:cNvSpPr/>
          <p:nvPr/>
        </p:nvSpPr>
        <p:spPr>
          <a:xfrm>
            <a:off x="4041648" y="410565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1,45%</a:t>
            </a:r>
            <a:endParaRPr lang="en-US" sz="800" dirty="0"/>
          </a:p>
        </p:txBody>
      </p:sp>
      <p:sp>
        <p:nvSpPr>
          <p:cNvPr id="165" name="Text 163"/>
          <p:cNvSpPr/>
          <p:nvPr/>
        </p:nvSpPr>
        <p:spPr>
          <a:xfrm>
            <a:off x="4846320" y="410565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3,75%</a:t>
            </a:r>
            <a:endParaRPr lang="en-US" sz="800" dirty="0"/>
          </a:p>
        </p:txBody>
      </p:sp>
      <p:sp>
        <p:nvSpPr>
          <p:cNvPr id="166" name="Text 164"/>
          <p:cNvSpPr/>
          <p:nvPr/>
        </p:nvSpPr>
        <p:spPr>
          <a:xfrm>
            <a:off x="5650992" y="410565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4,35%</a:t>
            </a:r>
            <a:endParaRPr lang="en-US" sz="800" dirty="0"/>
          </a:p>
        </p:txBody>
      </p:sp>
      <p:sp>
        <p:nvSpPr>
          <p:cNvPr id="167" name="Text 165"/>
          <p:cNvSpPr/>
          <p:nvPr/>
        </p:nvSpPr>
        <p:spPr>
          <a:xfrm>
            <a:off x="6455664" y="4105656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2D6A4F"/>
                </a:solidFill>
              </a:rPr>
              <a:t>1,96%</a:t>
            </a:r>
            <a:endParaRPr lang="en-US" sz="800" dirty="0"/>
          </a:p>
        </p:txBody>
      </p:sp>
      <p:sp>
        <p:nvSpPr>
          <p:cNvPr id="168" name="Shape 166"/>
          <p:cNvSpPr/>
          <p:nvPr/>
        </p:nvSpPr>
        <p:spPr>
          <a:xfrm>
            <a:off x="256032" y="4308653"/>
            <a:ext cx="7004304" cy="20299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9" name="Shape 167"/>
          <p:cNvSpPr/>
          <p:nvPr/>
        </p:nvSpPr>
        <p:spPr>
          <a:xfrm>
            <a:off x="6455664" y="4308653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0" name="Text 168"/>
          <p:cNvSpPr/>
          <p:nvPr/>
        </p:nvSpPr>
        <p:spPr>
          <a:xfrm>
            <a:off x="329184" y="4308653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Soliditet</a:t>
            </a:r>
            <a:endParaRPr lang="en-US" sz="800" dirty="0"/>
          </a:p>
        </p:txBody>
      </p:sp>
      <p:sp>
        <p:nvSpPr>
          <p:cNvPr id="171" name="Text 169"/>
          <p:cNvSpPr/>
          <p:nvPr/>
        </p:nvSpPr>
        <p:spPr>
          <a:xfrm>
            <a:off x="2432304" y="4308653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43,0%</a:t>
            </a:r>
            <a:endParaRPr lang="en-US" sz="800" dirty="0"/>
          </a:p>
        </p:txBody>
      </p:sp>
      <p:sp>
        <p:nvSpPr>
          <p:cNvPr id="172" name="Text 170"/>
          <p:cNvSpPr/>
          <p:nvPr/>
        </p:nvSpPr>
        <p:spPr>
          <a:xfrm>
            <a:off x="3236976" y="4308653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47,5%</a:t>
            </a:r>
            <a:endParaRPr lang="en-US" sz="800" dirty="0"/>
          </a:p>
        </p:txBody>
      </p:sp>
      <p:sp>
        <p:nvSpPr>
          <p:cNvPr id="173" name="Text 171"/>
          <p:cNvSpPr/>
          <p:nvPr/>
        </p:nvSpPr>
        <p:spPr>
          <a:xfrm>
            <a:off x="4041648" y="4308653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51,6%</a:t>
            </a:r>
            <a:endParaRPr lang="en-US" sz="800" dirty="0"/>
          </a:p>
        </p:txBody>
      </p:sp>
      <p:sp>
        <p:nvSpPr>
          <p:cNvPr id="174" name="Text 172"/>
          <p:cNvSpPr/>
          <p:nvPr/>
        </p:nvSpPr>
        <p:spPr>
          <a:xfrm>
            <a:off x="4846320" y="4308653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50,4%</a:t>
            </a:r>
            <a:endParaRPr lang="en-US" sz="800" dirty="0"/>
          </a:p>
        </p:txBody>
      </p:sp>
      <p:sp>
        <p:nvSpPr>
          <p:cNvPr id="175" name="Text 173"/>
          <p:cNvSpPr/>
          <p:nvPr/>
        </p:nvSpPr>
        <p:spPr>
          <a:xfrm>
            <a:off x="5650992" y="4308653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46,1%</a:t>
            </a:r>
            <a:endParaRPr lang="en-US" sz="800" dirty="0"/>
          </a:p>
        </p:txBody>
      </p:sp>
      <p:sp>
        <p:nvSpPr>
          <p:cNvPr id="176" name="Text 174"/>
          <p:cNvSpPr/>
          <p:nvPr/>
        </p:nvSpPr>
        <p:spPr>
          <a:xfrm>
            <a:off x="6455664" y="4308653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C0392B"/>
                </a:solidFill>
              </a:rPr>
              <a:t>41,5%</a:t>
            </a:r>
            <a:endParaRPr lang="en-US" sz="800" dirty="0"/>
          </a:p>
        </p:txBody>
      </p:sp>
      <p:sp>
        <p:nvSpPr>
          <p:cNvPr id="177" name="Shape 175"/>
          <p:cNvSpPr/>
          <p:nvPr/>
        </p:nvSpPr>
        <p:spPr>
          <a:xfrm>
            <a:off x="256032" y="4511650"/>
            <a:ext cx="7004304" cy="202997"/>
          </a:xfrm>
          <a:prstGeom prst="rect">
            <a:avLst/>
          </a:prstGeom>
          <a:solidFill>
            <a:srgbClr val="EEF2F8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8" name="Shape 176"/>
          <p:cNvSpPr/>
          <p:nvPr/>
        </p:nvSpPr>
        <p:spPr>
          <a:xfrm>
            <a:off x="6455664" y="4511650"/>
            <a:ext cx="804672" cy="202997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9" name="Text 177"/>
          <p:cNvSpPr/>
          <p:nvPr/>
        </p:nvSpPr>
        <p:spPr>
          <a:xfrm>
            <a:off x="329184" y="4511650"/>
            <a:ext cx="2084832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LTV</a:t>
            </a:r>
            <a:endParaRPr lang="en-US" sz="850" dirty="0"/>
          </a:p>
        </p:txBody>
      </p:sp>
      <p:sp>
        <p:nvSpPr>
          <p:cNvPr id="180" name="Text 178"/>
          <p:cNvSpPr/>
          <p:nvPr/>
        </p:nvSpPr>
        <p:spPr>
          <a:xfrm>
            <a:off x="2432304" y="4511650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46,4%</a:t>
            </a:r>
            <a:endParaRPr lang="en-US" sz="800" dirty="0"/>
          </a:p>
        </p:txBody>
      </p:sp>
      <p:sp>
        <p:nvSpPr>
          <p:cNvPr id="181" name="Text 179"/>
          <p:cNvSpPr/>
          <p:nvPr/>
        </p:nvSpPr>
        <p:spPr>
          <a:xfrm>
            <a:off x="3236976" y="4511650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43,9%</a:t>
            </a:r>
            <a:endParaRPr lang="en-US" sz="800" dirty="0"/>
          </a:p>
        </p:txBody>
      </p:sp>
      <p:sp>
        <p:nvSpPr>
          <p:cNvPr id="182" name="Text 180"/>
          <p:cNvSpPr/>
          <p:nvPr/>
        </p:nvSpPr>
        <p:spPr>
          <a:xfrm>
            <a:off x="4041648" y="4511650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42,5%</a:t>
            </a:r>
            <a:endParaRPr lang="en-US" sz="800" dirty="0"/>
          </a:p>
        </p:txBody>
      </p:sp>
      <p:sp>
        <p:nvSpPr>
          <p:cNvPr id="183" name="Text 181"/>
          <p:cNvSpPr/>
          <p:nvPr/>
        </p:nvSpPr>
        <p:spPr>
          <a:xfrm>
            <a:off x="4846320" y="4511650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44,3%</a:t>
            </a:r>
            <a:endParaRPr lang="en-US" sz="800" dirty="0"/>
          </a:p>
        </p:txBody>
      </p:sp>
      <p:sp>
        <p:nvSpPr>
          <p:cNvPr id="184" name="Text 182"/>
          <p:cNvSpPr/>
          <p:nvPr/>
        </p:nvSpPr>
        <p:spPr>
          <a:xfrm>
            <a:off x="5650992" y="4511650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718096"/>
                </a:solidFill>
              </a:rPr>
              <a:t>46,2%</a:t>
            </a:r>
            <a:endParaRPr lang="en-US" sz="800" dirty="0"/>
          </a:p>
        </p:txBody>
      </p:sp>
      <p:sp>
        <p:nvSpPr>
          <p:cNvPr id="185" name="Text 183"/>
          <p:cNvSpPr/>
          <p:nvPr/>
        </p:nvSpPr>
        <p:spPr>
          <a:xfrm>
            <a:off x="6455664" y="4511650"/>
            <a:ext cx="768096" cy="2029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C0392B"/>
                </a:solidFill>
              </a:rPr>
              <a:t>50,8%</a:t>
            </a:r>
            <a:endParaRPr lang="en-US" sz="850" dirty="0"/>
          </a:p>
        </p:txBody>
      </p:sp>
      <p:sp>
        <p:nvSpPr>
          <p:cNvPr id="186" name="Shape 184"/>
          <p:cNvSpPr/>
          <p:nvPr/>
        </p:nvSpPr>
        <p:spPr>
          <a:xfrm>
            <a:off x="7370064" y="804672"/>
            <a:ext cx="1664208" cy="7132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87" name="Shape 185"/>
          <p:cNvSpPr/>
          <p:nvPr/>
        </p:nvSpPr>
        <p:spPr>
          <a:xfrm>
            <a:off x="7370064" y="804672"/>
            <a:ext cx="45720" cy="713232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88" name="Text 186"/>
          <p:cNvSpPr/>
          <p:nvPr/>
        </p:nvSpPr>
        <p:spPr>
          <a:xfrm>
            <a:off x="7479792" y="850392"/>
            <a:ext cx="15087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Omsætning +14%</a:t>
            </a:r>
            <a:endParaRPr lang="en-US" sz="850" dirty="0"/>
          </a:p>
        </p:txBody>
      </p:sp>
      <p:sp>
        <p:nvSpPr>
          <p:cNvPr id="189" name="Text 187"/>
          <p:cNvSpPr/>
          <p:nvPr/>
        </p:nvSpPr>
        <p:spPr>
          <a:xfrm>
            <a:off x="7479792" y="1106424"/>
            <a:ext cx="1508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Stabil organisk vækst hvert år. DKK 179m → 204m uden undtagelse.</a:t>
            </a:r>
            <a:endParaRPr lang="en-US" sz="800" dirty="0"/>
          </a:p>
        </p:txBody>
      </p:sp>
      <p:sp>
        <p:nvSpPr>
          <p:cNvPr id="190" name="Shape 188"/>
          <p:cNvSpPr/>
          <p:nvPr/>
        </p:nvSpPr>
        <p:spPr>
          <a:xfrm>
            <a:off x="7370064" y="1554480"/>
            <a:ext cx="1664208" cy="7132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91" name="Shape 189"/>
          <p:cNvSpPr/>
          <p:nvPr/>
        </p:nvSpPr>
        <p:spPr>
          <a:xfrm>
            <a:off x="7370064" y="1554480"/>
            <a:ext cx="45720" cy="713232"/>
          </a:xfrm>
          <a:prstGeom prst="rect">
            <a:avLst/>
          </a:prstGeom>
          <a:solidFill>
            <a:srgbClr val="9C6E12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92" name="Text 190"/>
          <p:cNvSpPr/>
          <p:nvPr/>
        </p:nvSpPr>
        <p:spPr>
          <a:xfrm>
            <a:off x="7479792" y="1600200"/>
            <a:ext cx="15087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EBIT-margin under pres</a:t>
            </a:r>
            <a:endParaRPr lang="en-US" sz="850" dirty="0"/>
          </a:p>
        </p:txBody>
      </p:sp>
      <p:sp>
        <p:nvSpPr>
          <p:cNvPr id="193" name="Text 191"/>
          <p:cNvSpPr/>
          <p:nvPr/>
        </p:nvSpPr>
        <p:spPr>
          <a:xfrm>
            <a:off x="7479792" y="1856232"/>
            <a:ext cx="1508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Fra 63% (2020) til 56% (2025). Driftsomk. +45% over perioden.</a:t>
            </a:r>
            <a:endParaRPr lang="en-US" sz="800" dirty="0"/>
          </a:p>
        </p:txBody>
      </p:sp>
      <p:sp>
        <p:nvSpPr>
          <p:cNvPr id="194" name="Shape 192"/>
          <p:cNvSpPr/>
          <p:nvPr/>
        </p:nvSpPr>
        <p:spPr>
          <a:xfrm>
            <a:off x="7370064" y="2304288"/>
            <a:ext cx="1664208" cy="7132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95" name="Shape 193"/>
          <p:cNvSpPr/>
          <p:nvPr/>
        </p:nvSpPr>
        <p:spPr>
          <a:xfrm>
            <a:off x="7370064" y="2304288"/>
            <a:ext cx="45720" cy="713232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96" name="Text 194"/>
          <p:cNvSpPr/>
          <p:nvPr/>
        </p:nvSpPr>
        <p:spPr>
          <a:xfrm>
            <a:off x="7479792" y="2350008"/>
            <a:ext cx="15087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Overskud robust</a:t>
            </a:r>
            <a:endParaRPr lang="en-US" sz="850" dirty="0"/>
          </a:p>
        </p:txBody>
      </p:sp>
      <p:sp>
        <p:nvSpPr>
          <p:cNvPr id="197" name="Text 195"/>
          <p:cNvSpPr/>
          <p:nvPr/>
        </p:nvSpPr>
        <p:spPr>
          <a:xfrm>
            <a:off x="7479792" y="2606040"/>
            <a:ext cx="1508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DKK 76m stabilt. Uafhængigt af dagsværdireguleringer.</a:t>
            </a:r>
            <a:endParaRPr lang="en-US" sz="800" dirty="0"/>
          </a:p>
        </p:txBody>
      </p:sp>
      <p:sp>
        <p:nvSpPr>
          <p:cNvPr id="198" name="Shape 196"/>
          <p:cNvSpPr/>
          <p:nvPr/>
        </p:nvSpPr>
        <p:spPr>
          <a:xfrm>
            <a:off x="7370064" y="3054096"/>
            <a:ext cx="1664208" cy="7132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99" name="Shape 197"/>
          <p:cNvSpPr/>
          <p:nvPr/>
        </p:nvSpPr>
        <p:spPr>
          <a:xfrm>
            <a:off x="7370064" y="3054096"/>
            <a:ext cx="45720" cy="713232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00" name="Text 198"/>
          <p:cNvSpPr/>
          <p:nvPr/>
        </p:nvSpPr>
        <p:spPr>
          <a:xfrm>
            <a:off x="7479792" y="3099816"/>
            <a:ext cx="15087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Gæld +51% siden 2020</a:t>
            </a:r>
            <a:endParaRPr lang="en-US" sz="850" dirty="0"/>
          </a:p>
        </p:txBody>
      </p:sp>
      <p:sp>
        <p:nvSpPr>
          <p:cNvPr id="201" name="Text 199"/>
          <p:cNvSpPr/>
          <p:nvPr/>
        </p:nvSpPr>
        <p:spPr>
          <a:xfrm>
            <a:off x="7479792" y="3355848"/>
            <a:ext cx="1508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Primært Mejlbryggen-finansiering. LTV 50,8% — inden for covenant.</a:t>
            </a:r>
            <a:endParaRPr lang="en-US" sz="800" dirty="0"/>
          </a:p>
        </p:txBody>
      </p:sp>
      <p:sp>
        <p:nvSpPr>
          <p:cNvPr id="202" name="Shape 200"/>
          <p:cNvSpPr/>
          <p:nvPr/>
        </p:nvSpPr>
        <p:spPr>
          <a:xfrm>
            <a:off x="7370064" y="3803904"/>
            <a:ext cx="1664208" cy="713232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3" name="Shape 201"/>
          <p:cNvSpPr/>
          <p:nvPr/>
        </p:nvSpPr>
        <p:spPr>
          <a:xfrm>
            <a:off x="7370064" y="3803904"/>
            <a:ext cx="45720" cy="713232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04" name="Text 202"/>
          <p:cNvSpPr/>
          <p:nvPr/>
        </p:nvSpPr>
        <p:spPr>
          <a:xfrm>
            <a:off x="7479792" y="3849624"/>
            <a:ext cx="150876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1B2A4A"/>
                </a:solidFill>
              </a:rPr>
              <a:t>Egenkapital fald i 2025</a:t>
            </a:r>
            <a:endParaRPr lang="en-US" sz="850" dirty="0"/>
          </a:p>
        </p:txBody>
      </p:sp>
      <p:sp>
        <p:nvSpPr>
          <p:cNvPr id="205" name="Text 203"/>
          <p:cNvSpPr/>
          <p:nvPr/>
        </p:nvSpPr>
        <p:spPr>
          <a:xfrm>
            <a:off x="7479792" y="4105656"/>
            <a:ext cx="1664208" cy="6263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4A5568"/>
                </a:solidFill>
              </a:rPr>
              <a:t>DKK 2.013m → 1.930m. </a:t>
            </a:r>
            <a:r>
              <a:rPr lang="en-US" sz="800" dirty="0" err="1">
                <a:solidFill>
                  <a:srgbClr val="4A5568"/>
                </a:solidFill>
              </a:rPr>
              <a:t>Minoritetsandel</a:t>
            </a:r>
            <a:r>
              <a:rPr lang="en-US" sz="800" dirty="0">
                <a:solidFill>
                  <a:srgbClr val="4A5568"/>
                </a:solidFill>
              </a:rPr>
              <a:t> -127 fra 747 </a:t>
            </a:r>
            <a:r>
              <a:rPr lang="en-US" sz="800" dirty="0" err="1">
                <a:solidFill>
                  <a:srgbClr val="4A5568"/>
                </a:solidFill>
              </a:rPr>
              <a:t>til</a:t>
            </a:r>
            <a:r>
              <a:rPr lang="en-US" sz="800" dirty="0">
                <a:solidFill>
                  <a:srgbClr val="4A5568"/>
                </a:solidFill>
              </a:rPr>
              <a:t> 620 og </a:t>
            </a:r>
            <a:r>
              <a:rPr lang="en-US" sz="800" dirty="0" err="1">
                <a:solidFill>
                  <a:srgbClr val="4A5568"/>
                </a:solidFill>
              </a:rPr>
              <a:t>moderandel</a:t>
            </a:r>
            <a:r>
              <a:rPr lang="en-US" sz="800" dirty="0">
                <a:solidFill>
                  <a:srgbClr val="4A5568"/>
                </a:solidFill>
              </a:rPr>
              <a:t> +44 fra 1265 </a:t>
            </a:r>
            <a:r>
              <a:rPr lang="en-US" sz="800" dirty="0" err="1">
                <a:solidFill>
                  <a:srgbClr val="4A5568"/>
                </a:solidFill>
              </a:rPr>
              <a:t>til</a:t>
            </a:r>
            <a:r>
              <a:rPr lang="en-US" sz="800" dirty="0">
                <a:solidFill>
                  <a:srgbClr val="4A5568"/>
                </a:solidFill>
              </a:rPr>
              <a:t> 1309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6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2026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CEO-beretning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41248"/>
            <a:ext cx="4160520" cy="1353312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41248"/>
            <a:ext cx="54864" cy="135331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402336" y="914400"/>
            <a:ext cx="39593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B2A4A"/>
                </a:solidFill>
              </a:rPr>
              <a:t>Drift &amp; omsætning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402336" y="1188720"/>
            <a:ext cx="3959352" cy="969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Fortsat stabil omsætning – organisk lejevækst i tysk boligportefølje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Fokus på udlejningsgrad: genudlejning og minimering af tomgang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Omkostningsstyring: effektivisering af genistandsættelse og leverandørchain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4526280" y="841248"/>
            <a:ext cx="4160520" cy="1353312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4526280" y="841248"/>
            <a:ext cx="54864" cy="135331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5" name="Text 13"/>
          <p:cNvSpPr/>
          <p:nvPr/>
        </p:nvSpPr>
        <p:spPr>
          <a:xfrm>
            <a:off x="4672584" y="914400"/>
            <a:ext cx="39593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B2A4A"/>
                </a:solidFill>
              </a:rPr>
              <a:t>Mejlbryggen B &amp; C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672584" y="1188720"/>
            <a:ext cx="3959352" cy="969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Byggeforløb mod færdiggørelse – løbende milepælopfølgning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Udlejningsproces intensiveres i 2026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Mål: kritisk leje opfyldt → garantibortfald og permanentfinansiering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256032" y="2322576"/>
            <a:ext cx="4160520" cy="1353312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256032" y="2322576"/>
            <a:ext cx="54864" cy="1353312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9" name="Text 17"/>
          <p:cNvSpPr/>
          <p:nvPr/>
        </p:nvSpPr>
        <p:spPr>
          <a:xfrm>
            <a:off x="402336" y="2395728"/>
            <a:ext cx="39593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 err="1">
                <a:solidFill>
                  <a:srgbClr val="1B2A4A"/>
                </a:solidFill>
              </a:rPr>
              <a:t>Porteføljepleje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402336" y="2670048"/>
            <a:ext cx="3959352" cy="969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Struktureret frasalg af non-core tyske </a:t>
            </a:r>
            <a:r>
              <a:rPr lang="en-US" sz="850" dirty="0" err="1">
                <a:solidFill>
                  <a:srgbClr val="4A5568"/>
                </a:solidFill>
              </a:rPr>
              <a:t>lokaliteter</a:t>
            </a:r>
            <a:r>
              <a:rPr lang="en-US" sz="850" dirty="0">
                <a:solidFill>
                  <a:srgbClr val="4A5568"/>
                </a:solidFill>
              </a:rPr>
              <a:t> (</a:t>
            </a:r>
            <a:r>
              <a:rPr lang="en-US" sz="850" dirty="0" err="1">
                <a:solidFill>
                  <a:srgbClr val="4A5568"/>
                </a:solidFill>
              </a:rPr>
              <a:t>eks.Heide</a:t>
            </a:r>
            <a:r>
              <a:rPr lang="en-US" sz="850" dirty="0">
                <a:solidFill>
                  <a:srgbClr val="4A5568"/>
                </a:solidFill>
              </a:rPr>
              <a:t>)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MCPF: fortsat frasalgsproces for resterende erhvervsejendomme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Kapitalfrigivelse geninvesteres / </a:t>
            </a:r>
            <a:r>
              <a:rPr lang="en-US" sz="850" dirty="0" err="1">
                <a:solidFill>
                  <a:srgbClr val="4A5568"/>
                </a:solidFill>
              </a:rPr>
              <a:t>nedbringer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gæld</a:t>
            </a:r>
            <a:r>
              <a:rPr lang="en-US" sz="850" dirty="0">
                <a:solidFill>
                  <a:srgbClr val="4A5568"/>
                </a:solidFill>
              </a:rPr>
              <a:t>/</a:t>
            </a:r>
            <a:r>
              <a:rPr lang="en-US" sz="850" dirty="0" err="1">
                <a:solidFill>
                  <a:srgbClr val="4A5568"/>
                </a:solidFill>
              </a:rPr>
              <a:t>udbytte</a:t>
            </a:r>
            <a:r>
              <a:rPr lang="en-US" sz="850" dirty="0">
                <a:solidFill>
                  <a:srgbClr val="4A5568"/>
                </a:solidFill>
              </a:rPr>
              <a:t>/</a:t>
            </a:r>
            <a:r>
              <a:rPr lang="en-US" sz="850" dirty="0" err="1">
                <a:solidFill>
                  <a:srgbClr val="4A5568"/>
                </a:solidFill>
              </a:rPr>
              <a:t>aktietilbagekøb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4526280" y="2322576"/>
            <a:ext cx="4160520" cy="1353312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4526280" y="2322576"/>
            <a:ext cx="54864" cy="135331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3" name="Text 21"/>
          <p:cNvSpPr/>
          <p:nvPr/>
        </p:nvSpPr>
        <p:spPr>
          <a:xfrm>
            <a:off x="4672584" y="2395728"/>
            <a:ext cx="39593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B2A4A"/>
                </a:solidFill>
              </a:rPr>
              <a:t>Finansiering &amp; risiko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672584" y="2670048"/>
            <a:ext cx="3959352" cy="969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Swapportefølje EUR 160M – vægtet rente ~1,35% – aktiv styring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LTV 50,8%: </a:t>
            </a:r>
            <a:r>
              <a:rPr lang="en-US" sz="850" dirty="0" err="1">
                <a:solidFill>
                  <a:srgbClr val="4A5568"/>
                </a:solidFill>
              </a:rPr>
              <a:t>Overvågning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af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vores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finansielle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nøgletal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ICR 2,85× – over min. 1,80× covenant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Proaktiv refinansiering ved swap-/</a:t>
            </a:r>
            <a:r>
              <a:rPr lang="en-US" sz="850" dirty="0" err="1">
                <a:solidFill>
                  <a:srgbClr val="4A5568"/>
                </a:solidFill>
              </a:rPr>
              <a:t>lånforfald</a:t>
            </a:r>
            <a:endParaRPr lang="en-US" sz="850" dirty="0"/>
          </a:p>
        </p:txBody>
      </p:sp>
      <p:sp>
        <p:nvSpPr>
          <p:cNvPr id="25" name="Shape 23"/>
          <p:cNvSpPr/>
          <p:nvPr/>
        </p:nvSpPr>
        <p:spPr>
          <a:xfrm>
            <a:off x="256032" y="3803904"/>
            <a:ext cx="4160520" cy="1353312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256032" y="3803904"/>
            <a:ext cx="54864" cy="1353312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7" name="Text 25"/>
          <p:cNvSpPr/>
          <p:nvPr/>
        </p:nvSpPr>
        <p:spPr>
          <a:xfrm>
            <a:off x="402336" y="3877056"/>
            <a:ext cx="39593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B2A4A"/>
                </a:solidFill>
              </a:rPr>
              <a:t>ESG &amp; Compliance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02336" y="4151376"/>
            <a:ext cx="3959352" cy="969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EU-taksonomi og CSRD: implementeringsplan påbegyndes 2026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MAR-compliance: fortsat prioritet i hele organisationen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Energirenovering DE: plan for opfyldelse af EPBD 2033-krav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BDO risikovurdering integreret i intern kontrol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4526280" y="3803904"/>
            <a:ext cx="4160520" cy="1353312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4526280" y="3803904"/>
            <a:ext cx="54864" cy="135331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4672584" y="3877056"/>
            <a:ext cx="395935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B2A4A"/>
                </a:solidFill>
              </a:rPr>
              <a:t>Koordination med bestyrelse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4672584" y="4151376"/>
            <a:ext cx="3959352" cy="9692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CEO og bestyrelse koordineret fokus på: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→ Transaktioner og kapitalallokering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→ BUWOG/Vonovia performance-opfølgning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→ Regulatory: Finanstilsynet og FAIF-sag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→ Årsregnskab og investorkommunikation</a:t>
            </a:r>
            <a:endParaRPr lang="en-US" sz="8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E0AF-13C8-748B-F60A-2DF7E273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97D6C99-1468-C5CA-CE4D-CC958951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3" y="1837935"/>
            <a:ext cx="2442458" cy="807334"/>
          </a:xfrm>
        </p:spPr>
        <p:txBody>
          <a:bodyPr rtlCol="0"/>
          <a:lstStyle/>
          <a:p>
            <a:pPr rtl="0"/>
            <a:r>
              <a:rPr lang="da-DK" sz="3600" dirty="0"/>
              <a:t>Dagsorden </a:t>
            </a:r>
          </a:p>
        </p:txBody>
      </p:sp>
      <p:sp>
        <p:nvSpPr>
          <p:cNvPr id="36" name="Pladsholder til tekst 35">
            <a:extLst>
              <a:ext uri="{FF2B5EF4-FFF2-40B4-BE49-F238E27FC236}">
                <a16:creationId xmlns:a16="http://schemas.microsoft.com/office/drawing/2014/main" id="{61FCFC81-8CBC-FBF1-A144-90AF18EBB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3938" y="365638"/>
            <a:ext cx="3773360" cy="616690"/>
          </a:xfrm>
        </p:spPr>
        <p:txBody>
          <a:bodyPr rtlCol="0">
            <a:normAutofit/>
          </a:bodyPr>
          <a:lstStyle/>
          <a:p>
            <a:pPr rtl="0"/>
            <a:r>
              <a:rPr lang="da-DK" sz="1350" dirty="0"/>
              <a:t>Valg af dirigent og referent</a:t>
            </a:r>
            <a:r>
              <a:rPr lang="da-DK" sz="1500" dirty="0"/>
              <a:t>.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DC0759EE-60BE-C4B5-35D8-4845EA98D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2224" y="771382"/>
            <a:ext cx="3803817" cy="573731"/>
          </a:xfrm>
        </p:spPr>
        <p:txBody>
          <a:bodyPr rtlCol="0"/>
          <a:lstStyle/>
          <a:p>
            <a:pPr rtl="0"/>
            <a:r>
              <a:rPr lang="da-DK" dirty="0"/>
              <a:t>1. </a:t>
            </a:r>
            <a:r>
              <a:rPr lang="da-DK" sz="1350" dirty="0"/>
              <a:t>Bestyrelsens beretning om selskabets virksomhed i det forløbne år</a:t>
            </a:r>
          </a:p>
        </p:txBody>
      </p:sp>
      <p:sp>
        <p:nvSpPr>
          <p:cNvPr id="34" name="Pladsholder til tekst 33">
            <a:extLst>
              <a:ext uri="{FF2B5EF4-FFF2-40B4-BE49-F238E27FC236}">
                <a16:creationId xmlns:a16="http://schemas.microsoft.com/office/drawing/2014/main" id="{26B8128C-F3DF-B45B-60CF-5D02D88B5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8104" y="1279777"/>
            <a:ext cx="3772058" cy="566738"/>
          </a:xfrm>
        </p:spPr>
        <p:txBody>
          <a:bodyPr rtlCol="0">
            <a:normAutofit fontScale="92500"/>
          </a:bodyPr>
          <a:lstStyle/>
          <a:p>
            <a:pPr rtl="0"/>
            <a:r>
              <a:rPr lang="da-DK" dirty="0"/>
              <a:t>2. </a:t>
            </a:r>
            <a:r>
              <a:rPr lang="da-DK" sz="1350" dirty="0"/>
              <a:t>Fremlæggelse af revideret årsrapport til godkendelse og meddelelse af decharge for bestyrelse og direktion</a:t>
            </a:r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09C18E83-AE4E-4034-D13F-BA93832A6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3751" y="2158377"/>
            <a:ext cx="3767343" cy="550696"/>
          </a:xfrm>
        </p:spPr>
        <p:txBody>
          <a:bodyPr rtlCol="0"/>
          <a:lstStyle/>
          <a:p>
            <a:pPr rtl="0"/>
            <a:r>
              <a:rPr lang="da-DK" dirty="0"/>
              <a:t>4. </a:t>
            </a:r>
            <a:r>
              <a:rPr lang="da-DK" sz="1350" dirty="0"/>
              <a:t>Fremlæggelse af og vejledende afstemning om selskabets vederlagsrapport.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C9F6E69-5507-2E22-A527-78809CA6BB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0518" y="2858263"/>
            <a:ext cx="3767343" cy="636323"/>
          </a:xfrm>
        </p:spPr>
        <p:txBody>
          <a:bodyPr rtlCol="0"/>
          <a:lstStyle/>
          <a:p>
            <a:pPr rtl="0"/>
            <a:r>
              <a:rPr lang="da-DK" dirty="0">
                <a:solidFill>
                  <a:schemeClr val="tx1"/>
                </a:solidFill>
              </a:rPr>
              <a:t>6. 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sz="1350" dirty="0"/>
              <a:t>Valg af medlemmer til bestyrelsen</a:t>
            </a:r>
          </a:p>
        </p:txBody>
      </p:sp>
      <p:sp>
        <p:nvSpPr>
          <p:cNvPr id="2" name="Pladsholder til tekst 10">
            <a:extLst>
              <a:ext uri="{FF2B5EF4-FFF2-40B4-BE49-F238E27FC236}">
                <a16:creationId xmlns:a16="http://schemas.microsoft.com/office/drawing/2014/main" id="{B2D1C520-2688-6F9F-531A-C2293F99CE9B}"/>
              </a:ext>
            </a:extLst>
          </p:cNvPr>
          <p:cNvSpPr txBox="1">
            <a:spLocks/>
          </p:cNvSpPr>
          <p:nvPr/>
        </p:nvSpPr>
        <p:spPr>
          <a:xfrm>
            <a:off x="3283751" y="2579605"/>
            <a:ext cx="3821349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chemeClr val="tx1"/>
                </a:solidFill>
              </a:rPr>
              <a:t>5. </a:t>
            </a:r>
            <a:r>
              <a:rPr lang="da-DK" sz="1350" dirty="0">
                <a:solidFill>
                  <a:schemeClr val="tx1"/>
                </a:solidFill>
              </a:rPr>
              <a:t>Forslag til </a:t>
            </a:r>
            <a:r>
              <a:rPr lang="da-DK" sz="1350" dirty="0"/>
              <a:t>honorar / vederlag.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B96B3623-3940-4B05-F5EC-C582AD5BABCB}"/>
              </a:ext>
            </a:extLst>
          </p:cNvPr>
          <p:cNvSpPr txBox="1">
            <a:spLocks/>
          </p:cNvSpPr>
          <p:nvPr/>
        </p:nvSpPr>
        <p:spPr>
          <a:xfrm>
            <a:off x="3282914" y="3719039"/>
            <a:ext cx="3741722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350" dirty="0">
                <a:solidFill>
                  <a:schemeClr val="tx1"/>
                </a:solidFill>
              </a:rPr>
              <a:t>8. </a:t>
            </a:r>
            <a:r>
              <a:rPr lang="da-DK" sz="1350" dirty="0"/>
              <a:t>Forslag fra aktionærer og bestyrelse</a:t>
            </a:r>
          </a:p>
          <a:p>
            <a:r>
              <a:rPr lang="da-DK" sz="1350" dirty="0"/>
              <a:t> a. Forslag om bemyndigelse til erhvervelse af egne aktier.</a:t>
            </a:r>
          </a:p>
          <a:p>
            <a:r>
              <a:rPr lang="da-DK" sz="1350" dirty="0"/>
              <a:t> b. Forslag om bemyndigelse til kapitalforhøjelse.</a:t>
            </a:r>
          </a:p>
          <a:p>
            <a:r>
              <a:rPr lang="da-DK" sz="1350" dirty="0"/>
              <a:t> 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351FFAFE-0E85-B1B7-6F12-5BD07F504BBF}"/>
              </a:ext>
            </a:extLst>
          </p:cNvPr>
          <p:cNvSpPr txBox="1">
            <a:spLocks/>
          </p:cNvSpPr>
          <p:nvPr/>
        </p:nvSpPr>
        <p:spPr>
          <a:xfrm>
            <a:off x="3175575" y="3157981"/>
            <a:ext cx="3375620" cy="5208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 </a:t>
            </a:r>
            <a:endParaRPr lang="da-DK" sz="1350" dirty="0"/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8CB626DF-E213-75DF-F048-61ECBBE93875}"/>
              </a:ext>
            </a:extLst>
          </p:cNvPr>
          <p:cNvSpPr txBox="1">
            <a:spLocks/>
          </p:cNvSpPr>
          <p:nvPr/>
        </p:nvSpPr>
        <p:spPr>
          <a:xfrm>
            <a:off x="3234692" y="4350650"/>
            <a:ext cx="3821349" cy="5209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rgbClr val="FF0000"/>
                </a:solidFill>
              </a:rPr>
              <a:t>  </a:t>
            </a:r>
            <a:r>
              <a:rPr lang="da-DK" sz="1200" dirty="0">
                <a:solidFill>
                  <a:schemeClr val="tx1"/>
                </a:solidFill>
              </a:rPr>
              <a:t>9. </a:t>
            </a:r>
            <a:r>
              <a:rPr lang="da-DK" sz="1350" dirty="0">
                <a:solidFill>
                  <a:schemeClr val="tx1"/>
                </a:solidFill>
              </a:rPr>
              <a:t>Bemyndigelse </a:t>
            </a:r>
            <a:r>
              <a:rPr lang="da-DK" sz="1350" dirty="0"/>
              <a:t>til generalforsamlingens dirigent</a:t>
            </a:r>
          </a:p>
        </p:txBody>
      </p:sp>
      <p:pic>
        <p:nvPicPr>
          <p:cNvPr id="8" name="Grafik 7" descr="Forelæser med massiv udfyldning">
            <a:extLst>
              <a:ext uri="{FF2B5EF4-FFF2-40B4-BE49-F238E27FC236}">
                <a16:creationId xmlns:a16="http://schemas.microsoft.com/office/drawing/2014/main" id="{67DD185F-6225-460B-E45A-09815A2597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8728" y="1551518"/>
            <a:ext cx="586847" cy="586847"/>
          </a:xfrm>
          <a:prstGeom prst="rect">
            <a:avLst/>
          </a:prstGeom>
        </p:spPr>
      </p:pic>
      <p:pic>
        <p:nvPicPr>
          <p:cNvPr id="13" name="Grafik 12" descr="Forretningsudvikling med massiv udfyldning">
            <a:extLst>
              <a:ext uri="{FF2B5EF4-FFF2-40B4-BE49-F238E27FC236}">
                <a16:creationId xmlns:a16="http://schemas.microsoft.com/office/drawing/2014/main" id="{76BED1D6-A53B-D8CE-A0AF-389B70F22C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2012" y="2839819"/>
            <a:ext cx="636324" cy="636324"/>
          </a:xfrm>
          <a:prstGeom prst="rect">
            <a:avLst/>
          </a:prstGeom>
        </p:spPr>
      </p:pic>
      <p:pic>
        <p:nvPicPr>
          <p:cNvPr id="15" name="Grafik 14" descr="Hammer med massiv udfyldning">
            <a:extLst>
              <a:ext uri="{FF2B5EF4-FFF2-40B4-BE49-F238E27FC236}">
                <a16:creationId xmlns:a16="http://schemas.microsoft.com/office/drawing/2014/main" id="{5F38716B-1438-8888-0E06-1A5BBA5119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1495" y="502217"/>
            <a:ext cx="566738" cy="566738"/>
          </a:xfrm>
          <a:prstGeom prst="rect">
            <a:avLst/>
          </a:prstGeom>
        </p:spPr>
      </p:pic>
      <p:sp>
        <p:nvSpPr>
          <p:cNvPr id="29" name="Pladsholder til tekst 33">
            <a:extLst>
              <a:ext uri="{FF2B5EF4-FFF2-40B4-BE49-F238E27FC236}">
                <a16:creationId xmlns:a16="http://schemas.microsoft.com/office/drawing/2014/main" id="{56A55AC6-7BB4-02C5-DD04-CEF14DAB54BC}"/>
              </a:ext>
            </a:extLst>
          </p:cNvPr>
          <p:cNvSpPr txBox="1">
            <a:spLocks/>
          </p:cNvSpPr>
          <p:nvPr/>
        </p:nvSpPr>
        <p:spPr>
          <a:xfrm>
            <a:off x="3278803" y="1775175"/>
            <a:ext cx="3777239" cy="5208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/>
              <a:t>3. </a:t>
            </a:r>
            <a:r>
              <a:rPr lang="da-DK" sz="1350" dirty="0"/>
              <a:t>Vedtagelse af fordeling af overskud eller underskud efter forslag fra bestyrelsen </a:t>
            </a:r>
          </a:p>
        </p:txBody>
      </p:sp>
      <p:sp>
        <p:nvSpPr>
          <p:cNvPr id="30" name="Pladsholder til tekst 10">
            <a:extLst>
              <a:ext uri="{FF2B5EF4-FFF2-40B4-BE49-F238E27FC236}">
                <a16:creationId xmlns:a16="http://schemas.microsoft.com/office/drawing/2014/main" id="{36FD675C-C818-0C30-7C25-DCFC7B9EF3EF}"/>
              </a:ext>
            </a:extLst>
          </p:cNvPr>
          <p:cNvSpPr txBox="1">
            <a:spLocks/>
          </p:cNvSpPr>
          <p:nvPr/>
        </p:nvSpPr>
        <p:spPr>
          <a:xfrm>
            <a:off x="3253057" y="4572241"/>
            <a:ext cx="3220655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rgbClr val="FF0000"/>
                </a:solidFill>
              </a:rPr>
              <a:t> </a:t>
            </a:r>
            <a:r>
              <a:rPr lang="da-DK" sz="1200" dirty="0">
                <a:solidFill>
                  <a:schemeClr val="tx1"/>
                </a:solidFill>
              </a:rPr>
              <a:t>10</a:t>
            </a:r>
            <a:r>
              <a:rPr lang="da-DK" sz="1200" dirty="0"/>
              <a:t>. </a:t>
            </a:r>
            <a:r>
              <a:rPr lang="da-DK" sz="1350" dirty="0"/>
              <a:t>Eventuelt</a:t>
            </a:r>
          </a:p>
        </p:txBody>
      </p:sp>
      <p:pic>
        <p:nvPicPr>
          <p:cNvPr id="32" name="Grafik 31" descr="Kundeanmeldelse med massiv udfyldning">
            <a:extLst>
              <a:ext uri="{FF2B5EF4-FFF2-40B4-BE49-F238E27FC236}">
                <a16:creationId xmlns:a16="http://schemas.microsoft.com/office/drawing/2014/main" id="{EBD6D7B9-D8F3-0818-E185-2F7153143B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8137" y="3695165"/>
            <a:ext cx="685800" cy="685800"/>
          </a:xfrm>
          <a:prstGeom prst="rect">
            <a:avLst/>
          </a:prstGeom>
        </p:spPr>
      </p:pic>
      <p:sp>
        <p:nvSpPr>
          <p:cNvPr id="39" name="Pladsholder til tekst 10">
            <a:extLst>
              <a:ext uri="{FF2B5EF4-FFF2-40B4-BE49-F238E27FC236}">
                <a16:creationId xmlns:a16="http://schemas.microsoft.com/office/drawing/2014/main" id="{A7E81781-918C-C087-DE3F-F6CC431F42AB}"/>
              </a:ext>
            </a:extLst>
          </p:cNvPr>
          <p:cNvSpPr txBox="1">
            <a:spLocks/>
          </p:cNvSpPr>
          <p:nvPr/>
        </p:nvSpPr>
        <p:spPr>
          <a:xfrm>
            <a:off x="3285704" y="3128428"/>
            <a:ext cx="3220655" cy="5667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dirty="0">
                <a:solidFill>
                  <a:schemeClr val="tx1"/>
                </a:solidFill>
              </a:rPr>
              <a:t> 7.</a:t>
            </a:r>
            <a:r>
              <a:rPr lang="da-DK" sz="1200" dirty="0"/>
              <a:t> </a:t>
            </a:r>
            <a:r>
              <a:rPr lang="da-DK" sz="1350" dirty="0"/>
              <a:t>Valg af revisor</a:t>
            </a:r>
          </a:p>
        </p:txBody>
      </p:sp>
    </p:spTree>
    <p:extLst>
      <p:ext uri="{BB962C8B-B14F-4D97-AF65-F5344CB8AC3E}">
        <p14:creationId xmlns:p14="http://schemas.microsoft.com/office/powerpoint/2010/main" val="269088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461DB89-82F8-B331-600A-B74077BF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200" dirty="0"/>
              <a:t>Fordeling af årets overskud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B1DAEB-A777-9654-07AD-760927D2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3229"/>
            <a:ext cx="639933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>
                <a:latin typeface="Arial" panose="020B0604020202020204" pitchFamily="34" charset="0"/>
                <a:cs typeface="Arial" panose="020B0604020202020204" pitchFamily="34" charset="0"/>
              </a:rPr>
              <a:t>Årets resultat på DKK 70,120 mio. er fordelt således mellem moderselskabet og ikke-kontrollerende interesser: </a:t>
            </a:r>
          </a:p>
          <a:p>
            <a:r>
              <a:rPr lang="da-DK" sz="2400" kern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2100" kern="0" dirty="0">
                <a:latin typeface="Arial" panose="020B0604020202020204" pitchFamily="34" charset="0"/>
                <a:cs typeface="Arial" panose="020B0604020202020204" pitchFamily="34" charset="0"/>
              </a:rPr>
              <a:t>Moderselskabets aktionærer   45,068 mio. DKK</a:t>
            </a:r>
          </a:p>
          <a:p>
            <a:r>
              <a:rPr lang="da-DK" sz="2100" kern="0" dirty="0">
                <a:latin typeface="Arial" panose="020B0604020202020204" pitchFamily="34" charset="0"/>
                <a:cs typeface="Arial" panose="020B0604020202020204" pitchFamily="34" charset="0"/>
              </a:rPr>
              <a:t> Ikke kontrollerende interesser 25,052 mio. DKK</a:t>
            </a:r>
          </a:p>
          <a:p>
            <a:endParaRPr lang="da-DK" sz="2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100" kern="0" dirty="0">
                <a:latin typeface="Arial" panose="020B0604020202020204" pitchFamily="34" charset="0"/>
                <a:cs typeface="Arial" panose="020B0604020202020204" pitchFamily="34" charset="0"/>
              </a:rPr>
              <a:t>Bestyrelsen foreslår, at der udbetales udbytte på 3 DKK pr. aktie</a:t>
            </a:r>
          </a:p>
          <a:p>
            <a:endParaRPr lang="da-DK" sz="2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1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1229"/>
            <a:ext cx="8229600" cy="857250"/>
          </a:xfrm>
        </p:spPr>
        <p:txBody>
          <a:bodyPr/>
          <a:lstStyle/>
          <a:p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Vejledende afstemning om </a:t>
            </a:r>
            <a:b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vederlagsrapport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2938" y="1643689"/>
            <a:ext cx="6264696" cy="3888432"/>
          </a:xfrm>
        </p:spPr>
        <p:txBody>
          <a:bodyPr/>
          <a:lstStyle/>
          <a:p>
            <a:r>
              <a:rPr lang="da-DK" sz="1350" dirty="0">
                <a:latin typeface="Arial" panose="020B0604020202020204" pitchFamily="34" charset="0"/>
                <a:cs typeface="Arial" panose="020B0604020202020204" pitchFamily="34" charset="0"/>
              </a:rPr>
              <a:t>Bestyrelsen har fremlagt vederlagsrapport for 2025</a:t>
            </a:r>
          </a:p>
          <a:p>
            <a:r>
              <a:rPr lang="da-DK" sz="1350" dirty="0">
                <a:latin typeface="Arial" panose="020B0604020202020204" pitchFamily="34" charset="0"/>
                <a:cs typeface="Arial" panose="020B0604020202020204" pitchFamily="34" charset="0"/>
              </a:rPr>
              <a:t>Vederlagspolitikken skal tilskynde til en sund og effektiv virksomhed og ikke til overdreven spekulation for at ledelsen kan begunstige sig på aktionærernes vegne.</a:t>
            </a:r>
          </a:p>
          <a:p>
            <a:r>
              <a:rPr lang="da-DK" sz="1350" dirty="0">
                <a:latin typeface="Arial" panose="020B0604020202020204" pitchFamily="34" charset="0"/>
                <a:cs typeface="Arial" panose="020B0604020202020204" pitchFamily="34" charset="0"/>
              </a:rPr>
              <a:t>Efter ændringer i selskabsloven skal vederlagsrapporten til vejledende afstemning på den årlige generalforsamling.</a:t>
            </a:r>
          </a:p>
          <a:p>
            <a:r>
              <a:rPr lang="da-DK" sz="1350" dirty="0">
                <a:latin typeface="Arial" panose="020B0604020202020204" pitchFamily="34" charset="0"/>
                <a:cs typeface="Arial" panose="020B0604020202020204" pitchFamily="34" charset="0"/>
              </a:rPr>
              <a:t>Bestyrelse og direktion modtager udelukkende fast vederlag og har ingen særlige ordninger omkring bonus, aktieoptioner eller honorar ved fratrædelse.</a:t>
            </a:r>
          </a:p>
          <a:p>
            <a:endParaRPr lang="da-DK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63AD78A-7D87-4449-A32E-485FA6965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DE2C1-730E-4DF2-964D-B4C61AD91AF6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429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D637-C503-5200-F61F-45DC1948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0B7F7-C42F-00D6-C559-9D00C372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7" y="278647"/>
            <a:ext cx="8229600" cy="857250"/>
          </a:xfrm>
        </p:spPr>
        <p:txBody>
          <a:bodyPr/>
          <a:lstStyle/>
          <a:p>
            <a:pPr algn="l"/>
            <a:r>
              <a:rPr lang="da-DK" sz="3200" dirty="0"/>
              <a:t>Forslag til vederlag for 2026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72ED0C-ECFF-AD10-9B78-510F4BEA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4149"/>
            <a:ext cx="6269603" cy="3812780"/>
          </a:xfrm>
        </p:spPr>
        <p:txBody>
          <a:bodyPr>
            <a:normAutofit/>
          </a:bodyPr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Honorar pr. </a:t>
            </a:r>
            <a:r>
              <a:rPr lang="da-DK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bestyrelsesmedlem</a:t>
            </a:r>
            <a:r>
              <a:rPr lang="da-DK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:  300.000,-DKK</a:t>
            </a:r>
          </a:p>
          <a:p>
            <a:pPr marL="0" indent="0">
              <a:buNone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Formanden får 1,5 X basishonorar i alt 500.000</a:t>
            </a:r>
          </a:p>
          <a:p>
            <a:pPr marL="0" indent="0">
              <a:buNone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Næstformand får 1,25 X basishonorar</a:t>
            </a:r>
          </a:p>
          <a:p>
            <a:pPr marL="0" indent="0">
              <a:buNone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Formand for nominerings-og vederlagsudvalg får 50.000 	    DKK og formanden for revisionsudvalg får 75.000 DKK</a:t>
            </a:r>
          </a:p>
          <a:p>
            <a:pPr marL="0" indent="0">
              <a:buNone/>
            </a:pPr>
            <a:r>
              <a:rPr lang="da-DK" sz="1500" dirty="0">
                <a:latin typeface="Arial" panose="020B0604020202020204" pitchFamily="34" charset="0"/>
                <a:cs typeface="Arial" panose="020B0604020202020204" pitchFamily="34" charset="0"/>
              </a:rPr>
              <a:t>Der er tale om uændret vederlag</a:t>
            </a:r>
            <a:endParaRPr lang="da-DK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335FC88-C556-6BF0-EE52-7A0C631F4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48264" y="4793139"/>
            <a:ext cx="836358" cy="288764"/>
          </a:xfrm>
        </p:spPr>
        <p:txBody>
          <a:bodyPr/>
          <a:lstStyle/>
          <a:p>
            <a:fld id="{2A5DE2C1-730E-4DF2-964D-B4C61AD91AF6}" type="slidenum">
              <a:rPr lang="da-DK" smtClean="0"/>
              <a:t>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965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82D36010-C86D-4E36-B6CF-A9BDD347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rtlCol="0"/>
          <a:lstStyle/>
          <a:p>
            <a:pPr rtl="0"/>
            <a:r>
              <a:rPr lang="da-DK" dirty="0"/>
              <a:t>VALG TIL BESTYRELSEN</a:t>
            </a:r>
          </a:p>
        </p:txBody>
      </p:sp>
      <p:pic>
        <p:nvPicPr>
          <p:cNvPr id="24" name="Pladsholder til billede 23">
            <a:extLst>
              <a:ext uri="{FF2B5EF4-FFF2-40B4-BE49-F238E27FC236}">
                <a16:creationId xmlns:a16="http://schemas.microsoft.com/office/drawing/2014/main" id="{B269982C-B5A5-4ABE-9867-F064D7615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83514" y="1659310"/>
            <a:ext cx="1756879" cy="2061941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4B2ADA-BF4A-429D-9AAB-0A79EC551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3935647"/>
            <a:ext cx="1577340" cy="205740"/>
          </a:xfrm>
        </p:spPr>
        <p:txBody>
          <a:bodyPr rtlCol="0"/>
          <a:lstStyle/>
          <a:p>
            <a:pPr rtl="0"/>
            <a:r>
              <a:rPr lang="da-DK" dirty="0"/>
              <a:t>Søren Krarup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B6BA764-9AA1-4357-AA4E-466CAC812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4157703"/>
            <a:ext cx="1577340" cy="274320"/>
          </a:xfrm>
        </p:spPr>
        <p:txBody>
          <a:bodyPr rtlCol="0"/>
          <a:lstStyle/>
          <a:p>
            <a:pPr rtl="0"/>
            <a:r>
              <a:rPr lang="da-DK" dirty="0"/>
              <a:t>Genvalg</a:t>
            </a:r>
          </a:p>
        </p:txBody>
      </p:sp>
      <p:pic>
        <p:nvPicPr>
          <p:cNvPr id="30" name="Pladsholder til billede 29">
            <a:extLst>
              <a:ext uri="{FF2B5EF4-FFF2-40B4-BE49-F238E27FC236}">
                <a16:creationId xmlns:a16="http://schemas.microsoft.com/office/drawing/2014/main" id="{E3518826-950A-4BBF-B066-0453E162ED7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/>
          <a:stretch/>
        </p:blipFill>
        <p:spPr>
          <a:xfrm>
            <a:off x="2590519" y="1659310"/>
            <a:ext cx="1763573" cy="2144237"/>
          </a:xfr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CCBA895-282B-4655-9508-9B081D8947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9451" y="3936846"/>
            <a:ext cx="1577340" cy="205740"/>
          </a:xfrm>
        </p:spPr>
        <p:txBody>
          <a:bodyPr rtlCol="0"/>
          <a:lstStyle/>
          <a:p>
            <a:pPr rtl="0"/>
            <a:r>
              <a:rPr lang="da-DK" dirty="0"/>
              <a:t>Marie Vinther Møller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45544BD-5A0E-41E5-9FDF-CF48D5F86A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9451" y="4163378"/>
            <a:ext cx="1577340" cy="274320"/>
          </a:xfrm>
        </p:spPr>
        <p:txBody>
          <a:bodyPr rtlCol="0"/>
          <a:lstStyle/>
          <a:p>
            <a:pPr rtl="0"/>
            <a:r>
              <a:rPr lang="da-DK" dirty="0"/>
              <a:t>Genvalg</a:t>
            </a:r>
          </a:p>
        </p:txBody>
      </p:sp>
      <p:pic>
        <p:nvPicPr>
          <p:cNvPr id="32" name="Pladsholder til billede 31">
            <a:extLst>
              <a:ext uri="{FF2B5EF4-FFF2-40B4-BE49-F238E27FC236}">
                <a16:creationId xmlns:a16="http://schemas.microsoft.com/office/drawing/2014/main" id="{3C5A52A1-20C1-4B98-93B8-92FCD7B5D5D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/>
          <a:stretch/>
        </p:blipFill>
        <p:spPr>
          <a:xfrm>
            <a:off x="4816079" y="1659311"/>
            <a:ext cx="1763764" cy="2139359"/>
          </a:xfrm>
        </p:spPr>
      </p:pic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FB4AD937-0438-4166-BD70-EA667D56A4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61563" y="3943350"/>
            <a:ext cx="1577340" cy="205740"/>
          </a:xfrm>
        </p:spPr>
        <p:txBody>
          <a:bodyPr rtlCol="0"/>
          <a:lstStyle/>
          <a:p>
            <a:pPr rtl="0"/>
            <a:r>
              <a:rPr lang="da-DK" dirty="0"/>
              <a:t>John Skovbjerg Hansen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B2F91C5D-226D-435B-A96C-1F554E795D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61563" y="4163378"/>
            <a:ext cx="1577340" cy="274320"/>
          </a:xfrm>
        </p:spPr>
        <p:txBody>
          <a:bodyPr rtlCol="0"/>
          <a:lstStyle/>
          <a:p>
            <a:pPr rtl="0"/>
            <a:r>
              <a:rPr lang="da-DK" dirty="0"/>
              <a:t>Genvalg</a:t>
            </a:r>
          </a:p>
        </p:txBody>
      </p:sp>
      <p:pic>
        <p:nvPicPr>
          <p:cNvPr id="34" name="Pladsholder til billede 33">
            <a:extLst>
              <a:ext uri="{FF2B5EF4-FFF2-40B4-BE49-F238E27FC236}">
                <a16:creationId xmlns:a16="http://schemas.microsoft.com/office/drawing/2014/main" id="{F7A2D11E-BE25-45D2-8EDB-3D89772BDBC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/>
          <a:srcRect/>
          <a:stretch/>
        </p:blipFill>
        <p:spPr>
          <a:xfrm>
            <a:off x="6729967" y="1664188"/>
            <a:ext cx="1785383" cy="2139359"/>
          </a:xfrm>
        </p:spPr>
      </p:pic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EC6CB9CB-BA33-411F-ABB1-BCC00E4CE9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7980" y="3951963"/>
            <a:ext cx="1577340" cy="205740"/>
          </a:xfrm>
        </p:spPr>
        <p:txBody>
          <a:bodyPr rtlCol="0"/>
          <a:lstStyle/>
          <a:p>
            <a:pPr rtl="0"/>
            <a:r>
              <a:rPr lang="da-DK" dirty="0"/>
              <a:t>Thomas Hjort Winther</a:t>
            </a:r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A43341B8-8BFF-46A8-A144-93AE618DB8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7980" y="4151681"/>
            <a:ext cx="1577340" cy="274320"/>
          </a:xfrm>
        </p:spPr>
        <p:txBody>
          <a:bodyPr rtlCol="0"/>
          <a:lstStyle/>
          <a:p>
            <a:pPr rtl="0"/>
            <a:r>
              <a:rPr lang="da-DK" dirty="0"/>
              <a:t>Genvalg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0ADF5DB-0025-47AA-9436-DFD100097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243" y="3721251"/>
            <a:ext cx="1577340" cy="822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6E3061B-C3BC-4087-AEF7-2C6C9BDB7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0518" y="3724046"/>
            <a:ext cx="1763764" cy="86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a-DK" sz="1350" dirty="0"/>
              <a:t>‘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BFFA4BA-93DF-4ECF-A20F-3D40A2066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4044" y="3718875"/>
            <a:ext cx="1765799" cy="86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/>
          </a:p>
        </p:txBody>
      </p:sp>
      <p:sp>
        <p:nvSpPr>
          <p:cNvPr id="46" name="Pladsholder til slidenummer 45">
            <a:extLst>
              <a:ext uri="{FF2B5EF4-FFF2-40B4-BE49-F238E27FC236}">
                <a16:creationId xmlns:a16="http://schemas.microsoft.com/office/drawing/2014/main" id="{78E65243-56AB-4666-A752-0F5C1A7F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rtlCol="0"/>
          <a:lstStyle/>
          <a:p>
            <a:pPr rtl="0"/>
            <a:fld id="{B5CEABB6-07DC-46E8-9B57-56EC44A396E5}" type="slidenum">
              <a:rPr lang="da-DK" smtClean="0"/>
              <a:pPr rtl="0"/>
              <a:t>26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41ED706-D64B-F11D-868E-51C536741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9967" y="3709801"/>
            <a:ext cx="1785383" cy="937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2538534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908" y="406497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da-DK" sz="3200" dirty="0">
                <a:latin typeface="Arial" panose="020B0604020202020204" pitchFamily="34" charset="0"/>
                <a:cs typeface="Arial" panose="020B0604020202020204" pitchFamily="34" charset="0"/>
              </a:rPr>
              <a:t>Valg af revisor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573" y="1169541"/>
            <a:ext cx="5940660" cy="2322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da-DK" sz="1800" dirty="0"/>
          </a:p>
          <a:p>
            <a:r>
              <a:rPr lang="da-DK" sz="1800" dirty="0"/>
              <a:t> 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Bestyrelsen foreslår genvalg af Deloitte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diasnummer 1"/>
          <p:cNvSpPr txBox="1">
            <a:spLocks/>
          </p:cNvSpPr>
          <p:nvPr/>
        </p:nvSpPr>
        <p:spPr>
          <a:xfrm>
            <a:off x="7542330" y="4782183"/>
            <a:ext cx="324036" cy="273844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fld id="{2A5DE2C1-730E-4DF2-964D-B4C61AD91AF6}" type="slidenum">
              <a:rPr lang="da-DK" sz="1200"/>
              <a:pPr/>
              <a:t>27</a:t>
            </a:fld>
            <a:endParaRPr lang="da-DK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 descr="sort-hvidt billede af liggende søjlediagrammer">
            <a:extLst>
              <a:ext uri="{FF2B5EF4-FFF2-40B4-BE49-F238E27FC236}">
                <a16:creationId xmlns:a16="http://schemas.microsoft.com/office/drawing/2014/main" id="{328A991A-37FB-44FF-88EA-33E50292CB5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" y="0"/>
            <a:ext cx="9141714" cy="5143500"/>
          </a:xfr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03" y="255797"/>
            <a:ext cx="7886700" cy="994172"/>
          </a:xfrm>
        </p:spPr>
        <p:txBody>
          <a:bodyPr rtlCol="0"/>
          <a:lstStyle/>
          <a:p>
            <a:pPr algn="l" rtl="0"/>
            <a:r>
              <a:rPr lang="da-DK" sz="3200" dirty="0">
                <a:solidFill>
                  <a:schemeClr val="tx1"/>
                </a:solidFill>
              </a:rPr>
              <a:t>Forslag fra bestyrelsen</a:t>
            </a:r>
            <a:br>
              <a:rPr lang="da-DK" sz="3200" dirty="0">
                <a:solidFill>
                  <a:schemeClr val="tx1"/>
                </a:solidFill>
              </a:rPr>
            </a:br>
            <a:r>
              <a:rPr lang="da-DK" sz="3200" dirty="0">
                <a:solidFill>
                  <a:schemeClr val="tx1"/>
                </a:solidFill>
              </a:rPr>
              <a:t>Køb af aktier og kapitalforhøjelser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2FF04D30-F224-451C-9FFE-3930E78F7E5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63669" y="1843595"/>
            <a:ext cx="2210872" cy="402216"/>
          </a:xfrm>
        </p:spPr>
        <p:txBody>
          <a:bodyPr rtlCol="0" anchor="ctr">
            <a:noAutofit/>
          </a:bodyPr>
          <a:lstStyle/>
          <a:p>
            <a:pPr rtl="0"/>
            <a:r>
              <a:rPr lang="da-DK" sz="1500" dirty="0">
                <a:solidFill>
                  <a:schemeClr val="tx1"/>
                </a:solidFill>
              </a:rPr>
              <a:t>Køb af egne aktier</a:t>
            </a:r>
            <a:r>
              <a:rPr lang="da-DK" sz="1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8" name="Pladsholder til tekst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1880" y="1725694"/>
            <a:ext cx="1920240" cy="452628"/>
          </a:xfrm>
        </p:spPr>
        <p:txBody>
          <a:bodyPr rtlCol="0" anchor="ctr"/>
          <a:lstStyle/>
          <a:p>
            <a:pPr rtl="0"/>
            <a:endParaRPr lang="da-DK" dirty="0"/>
          </a:p>
          <a:p>
            <a:r>
              <a:rPr lang="da-DK" sz="1500" dirty="0">
                <a:solidFill>
                  <a:schemeClr val="tx1"/>
                </a:solidFill>
              </a:rPr>
              <a:t>Vedtægter § 5.6</a:t>
            </a:r>
          </a:p>
          <a:p>
            <a:pPr rtl="0"/>
            <a:r>
              <a:rPr lang="da-DK" sz="1500" dirty="0">
                <a:solidFill>
                  <a:schemeClr val="tx1"/>
                </a:solidFill>
              </a:rPr>
              <a:t>Fortegningsemission </a:t>
            </a:r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969459" y="1817553"/>
            <a:ext cx="2370062" cy="633708"/>
          </a:xfrm>
        </p:spPr>
        <p:txBody>
          <a:bodyPr rtlCol="0" anchor="ctr"/>
          <a:lstStyle/>
          <a:p>
            <a:r>
              <a:rPr lang="da-DK" sz="1500" dirty="0">
                <a:solidFill>
                  <a:schemeClr val="tx1"/>
                </a:solidFill>
              </a:rPr>
              <a:t>Vedtægter § 5.7</a:t>
            </a:r>
          </a:p>
          <a:p>
            <a:pPr rtl="0"/>
            <a:r>
              <a:rPr lang="da-DK" sz="1500" dirty="0">
                <a:solidFill>
                  <a:schemeClr val="tx1"/>
                </a:solidFill>
              </a:rPr>
              <a:t>Rettet emission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2463A9-91ED-406C-A142-DF9DBB5C01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25348" y="2626614"/>
            <a:ext cx="1920240" cy="10287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 rtl="0"/>
            <a:r>
              <a:rPr lang="da-DK" b="1" dirty="0">
                <a:solidFill>
                  <a:schemeClr val="tx1"/>
                </a:solidFill>
              </a:rPr>
              <a:t>Forlængelse af eksisterende bemyndigelse til at købe egne aktier op til 20%, der ikke afviger med mere end 5% fra købskursen på Nasdaq</a:t>
            </a:r>
          </a:p>
        </p:txBody>
      </p:sp>
      <p:sp>
        <p:nvSpPr>
          <p:cNvPr id="40" name="Pladsholder til tekst 39">
            <a:extLst>
              <a:ext uri="{FF2B5EF4-FFF2-40B4-BE49-F238E27FC236}">
                <a16:creationId xmlns:a16="http://schemas.microsoft.com/office/drawing/2014/main" id="{FDC3A9B5-5598-4CD5-88DB-141F093C2F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11880" y="2626614"/>
            <a:ext cx="1920240" cy="1028700"/>
          </a:xfrm>
        </p:spPr>
        <p:txBody>
          <a:bodyPr rtlCol="0"/>
          <a:lstStyle/>
          <a:p>
            <a:pPr algn="l" rtl="0"/>
            <a:r>
              <a:rPr lang="da-DK" noProof="1">
                <a:solidFill>
                  <a:schemeClr val="tx1"/>
                </a:solidFill>
              </a:rPr>
              <a:t>Forslaget er en forlængelse til at foretage en kapitalforhøjelse på op til 20% af kapitalen frem til 1.4.2031 for eksisterende aktionærer</a:t>
            </a:r>
          </a:p>
          <a:p>
            <a:pPr rtl="0"/>
            <a:endParaRPr lang="da-DK" noProof="1">
              <a:solidFill>
                <a:schemeClr val="tx1"/>
              </a:solidFill>
            </a:endParaRPr>
          </a:p>
          <a:p>
            <a:pPr rtl="0"/>
            <a:endParaRPr lang="da-DK" noProof="1"/>
          </a:p>
        </p:txBody>
      </p:sp>
      <p:sp>
        <p:nvSpPr>
          <p:cNvPr id="41" name="Pladsholder til tekst 40">
            <a:extLst>
              <a:ext uri="{FF2B5EF4-FFF2-40B4-BE49-F238E27FC236}">
                <a16:creationId xmlns:a16="http://schemas.microsoft.com/office/drawing/2014/main" id="{624C0B95-53C2-4500-8EAE-8B7F73AAE5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396" y="2626614"/>
            <a:ext cx="1920240" cy="1028700"/>
          </a:xfrm>
        </p:spPr>
        <p:txBody>
          <a:bodyPr rtlCol="0"/>
          <a:lstStyle/>
          <a:p>
            <a:pPr algn="l" rtl="0"/>
            <a:r>
              <a:rPr lang="da-DK" noProof="1">
                <a:solidFill>
                  <a:schemeClr val="tx1"/>
                </a:solidFill>
              </a:rPr>
              <a:t>Forslaget er en forlængelse til at foretage en kapitalforhøjelse på op til 20% af kapitalen frem til 1.4.2031. De eksisterende aktionærer har ikke fortegningsret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6F27C7F-0ED2-4657-B2A4-AF40C8659E41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628650" y="4767263"/>
            <a:ext cx="2057400" cy="273844"/>
          </a:xfrm>
        </p:spPr>
        <p:txBody>
          <a:bodyPr rtlCol="0"/>
          <a:lstStyle/>
          <a:p>
            <a:pPr rtl="0"/>
            <a:r>
              <a:rPr lang="da-DK"/>
              <a:t>14-07-20XX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2271CD-BE6E-4BDA-AE95-037EC2B1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4767263"/>
            <a:ext cx="3086100" cy="273844"/>
          </a:xfrm>
        </p:spPr>
        <p:txBody>
          <a:bodyPr rtlCol="0"/>
          <a:lstStyle/>
          <a:p>
            <a:pPr rtl="0"/>
            <a:r>
              <a:rPr lang="da-DK"/>
              <a:t>Titel på salgspræsentation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2C7452-8DFB-4E08-B517-7802CB671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4767263"/>
            <a:ext cx="2057400" cy="273844"/>
          </a:xfrm>
        </p:spPr>
        <p:txBody>
          <a:bodyPr rtlCol="0"/>
          <a:lstStyle/>
          <a:p>
            <a:pPr rtl="0"/>
            <a:fld id="{19B51A1E-902D-48AF-9020-955120F399B6}" type="slidenum">
              <a:rPr lang="da-DK" smtClean="0"/>
              <a:pPr rtl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181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B6739-7876-CFBF-F213-ACC0D502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C5DF1FD-9B22-FF24-59D6-AF4591F1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a-DK" sz="4050" dirty="0"/>
              <a:t>Bemyndigelse til generalforsamlingens dirigent.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17AA486-0892-F656-C019-FFAAC5393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6694" y="2800351"/>
            <a:ext cx="1917306" cy="2343149"/>
          </a:xfrm>
        </p:spPr>
        <p:txBody>
          <a:bodyPr rtlCol="0"/>
          <a:lstStyle/>
          <a:p>
            <a:pPr rtl="0"/>
            <a:r>
              <a:rPr lang="da-DK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408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1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164592" y="3840480"/>
            <a:ext cx="8979408" cy="731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kern="0" spc="5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 OFFICE A/S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1051560"/>
            <a:ext cx="8229600" cy="1417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Bestyrelsens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beretning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457200" y="2578608"/>
            <a:ext cx="822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A9AB0"/>
                </a:solidFill>
              </a:rPr>
              <a:t>Ordinær Generalforsamling  |  23. april 2026  |  Radisson Blu Scandinavia Hotel, Aarhus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54922" y="4019660"/>
            <a:ext cx="84124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 i overskrifter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Makro &amp; marked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Aktiekursudvikling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Bestyrelsens fokus 2025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kompetencer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</a:t>
            </a: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 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Finanstilsyn / ESG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
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 </a:t>
            </a:r>
            <a:r>
              <a:rPr lang="en-US" sz="11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Fremadrettet</a:t>
            </a: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strategi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4846320"/>
            <a:ext cx="8229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Nasdaq Copenhagen  |  CVR 30 55 86 42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9AAAE-41D1-F21F-EE9D-F0641454A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CD4F34-4BC9-DCF4-08E7-12CD552F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dirty="0">
                <a:solidFill>
                  <a:schemeClr val="tx1"/>
                </a:solidFill>
              </a:rPr>
              <a:t>EVENTUELT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74E5CDF-76C4-3B3B-7DDA-A146362C4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6694" y="2800351"/>
            <a:ext cx="1917306" cy="2343149"/>
          </a:xfrm>
        </p:spPr>
        <p:txBody>
          <a:bodyPr rtlCol="0"/>
          <a:lstStyle/>
          <a:p>
            <a:pPr rtl="0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02882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914400"/>
            <a:ext cx="9144000" cy="3108960"/>
          </a:xfrm>
          <a:prstGeom prst="rect">
            <a:avLst/>
          </a:prstGeom>
          <a:solidFill>
            <a:srgbClr val="E87926"/>
          </a:solidFill>
          <a:ln w="12700">
            <a:solidFill>
              <a:srgbClr val="E8792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" name="Text 1"/>
          <p:cNvSpPr/>
          <p:nvPr/>
        </p:nvSpPr>
        <p:spPr>
          <a:xfrm>
            <a:off x="365760" y="914400"/>
            <a:ext cx="841248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0" b="1" kern="0" spc="1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 &amp; A</a:t>
            </a:r>
            <a:endParaRPr lang="en-US" sz="8000" dirty="0"/>
          </a:p>
        </p:txBody>
      </p:sp>
      <p:sp>
        <p:nvSpPr>
          <p:cNvPr id="5" name="Text 2"/>
          <p:cNvSpPr/>
          <p:nvPr/>
        </p:nvSpPr>
        <p:spPr>
          <a:xfrm>
            <a:off x="365760" y="420624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Baggrund og supplerende data</a:t>
            </a:r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040" y="201168"/>
            <a:ext cx="6675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Aktiekurs og ejendomsindeks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2004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 Office A/S (DKK/aktie) vs. FTSE EPRA/NAREIT Residential Index (EUR)</a:t>
            </a:r>
            <a:endParaRPr lang="en-US" sz="1100" dirty="0"/>
          </a:p>
        </p:txBody>
      </p:sp>
      <p:pic>
        <p:nvPicPr>
          <p:cNvPr id="5" name="Image 1" descr="/home/claude/chart_aktiekurs_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43000"/>
            <a:ext cx="7772400" cy="34391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Kilde: Macrobond · Prime Office A/S</a:t>
            </a:r>
            <a:endParaRPr lang="en-US" sz="8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hires-3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040" y="201168"/>
            <a:ext cx="6675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Tysk ejendomsindeks 1975–2025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2004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bulwiengesa Property Market Index · 50-års jubilæum · 125 tyske byer</a:t>
            </a:r>
            <a:endParaRPr lang="en-US" sz="1100" dirty="0"/>
          </a:p>
        </p:txBody>
      </p:sp>
      <p:graphicFrame>
        <p:nvGraphicFramePr>
          <p:cNvPr id="5" name="Chart 0"/>
          <p:cNvGraphicFramePr/>
          <p:nvPr/>
        </p:nvGraphicFramePr>
        <p:xfrm>
          <a:off x="320040" y="1051560"/>
          <a:ext cx="512064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2"/>
          <p:cNvSpPr/>
          <p:nvPr/>
        </p:nvSpPr>
        <p:spPr>
          <a:xfrm>
            <a:off x="320040" y="1024128"/>
            <a:ext cx="5120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Indeks (1990 = 100)</a:t>
            </a:r>
            <a:endParaRPr lang="en-US" sz="900" dirty="0"/>
          </a:p>
        </p:txBody>
      </p:sp>
      <p:sp>
        <p:nvSpPr>
          <p:cNvPr id="7" name="Shape 3"/>
          <p:cNvSpPr/>
          <p:nvPr/>
        </p:nvSpPr>
        <p:spPr>
          <a:xfrm>
            <a:off x="5669280" y="1051560"/>
            <a:ext cx="3154680" cy="365760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4"/>
          <p:cNvSpPr/>
          <p:nvPr/>
        </p:nvSpPr>
        <p:spPr>
          <a:xfrm>
            <a:off x="5669280" y="1051560"/>
            <a:ext cx="3154680" cy="73152"/>
          </a:xfrm>
          <a:prstGeom prst="rect">
            <a:avLst/>
          </a:prstGeom>
          <a:solidFill>
            <a:srgbClr val="2E5F6A"/>
          </a:solidFill>
          <a:ln w="12700">
            <a:solidFill>
              <a:srgbClr val="2E5F6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 5"/>
          <p:cNvSpPr/>
          <p:nvPr/>
        </p:nvSpPr>
        <p:spPr>
          <a:xfrm>
            <a:off x="5852160" y="1143000"/>
            <a:ext cx="2834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2E5F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HOVEDFUND 2025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852160" y="1463040"/>
            <a:ext cx="2834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+1,8%</a:t>
            </a:r>
            <a:endParaRPr lang="en-US" sz="3400" dirty="0"/>
          </a:p>
        </p:txBody>
      </p:sp>
      <p:sp>
        <p:nvSpPr>
          <p:cNvPr id="11" name="Text 7"/>
          <p:cNvSpPr/>
          <p:nvPr/>
        </p:nvSpPr>
        <p:spPr>
          <a:xfrm>
            <a:off x="5852160" y="205740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samlet indeks – genopretning efter flere svære år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5852160" y="2514600"/>
            <a:ext cx="28346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Boligmarkedet </a:t>
            </a:r>
            <a:r>
              <a:rPr lang="en-US" sz="1050" dirty="0">
                <a:solidFill>
                  <a:srgbClr val="1F2937"/>
                </a:solidFill>
              </a:rPr>
              <a:t>tilbage i klart positivt territorium; lejer stiger markant.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Kontorlejer </a:t>
            </a:r>
            <a:r>
              <a:rPr lang="en-US" sz="1050" dirty="0">
                <a:solidFill>
                  <a:srgbClr val="1F2937"/>
                </a:solidFill>
              </a:rPr>
              <a:t>op i centrale beliggenheder; retail fortsat under pres.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B-byer </a:t>
            </a:r>
            <a:r>
              <a:rPr lang="en-US" sz="1050" dirty="0">
                <a:solidFill>
                  <a:srgbClr val="1F2937"/>
                </a:solidFill>
              </a:rPr>
              <a:t>viser stærkeste vækst på landsplan.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Indekset </a:t>
            </a:r>
            <a:r>
              <a:rPr lang="en-US" sz="1050" dirty="0">
                <a:solidFill>
                  <a:srgbClr val="1F2937"/>
                </a:solidFill>
              </a:rPr>
              <a:t>stadig lidt under inflationstakten.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Kilde: bulwiengesa GmbH · Property Market Index januar 2026</a:t>
            </a:r>
            <a:endParaRPr lang="en-US" sz="8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040" y="201168"/>
            <a:ext cx="6675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Leje og priser – udvikling 1990–2025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2004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Ændring (nominel) for Tyskland · EUR/m²</a:t>
            </a:r>
            <a:endParaRPr lang="en-US" sz="11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/>
        </p:nvGraphicFramePr>
        <p:xfrm>
          <a:off x="320040" y="1051560"/>
          <a:ext cx="5669280" cy="32766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Kategori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1990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2025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Total 1990–2025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p.a.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2024–2025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Ejerboliger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2.026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5.620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177,4%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Rækkehuse (EUR)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206.087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567.847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175,5%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2,9%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Leje (ny udlejning)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6,79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15,23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124,3%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2,3%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+3,7%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Leje (eksisterende)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4,49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11,67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159,9%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2,8%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+2,6%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Byggegrunde familiehuse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152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429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182,0%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Prime retail-leje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55,67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66,37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19,2%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0,5%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B8504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–1,5%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Forstadsretail-leje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16,47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14,37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–12,8%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–0,4%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B85042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–0,8%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Kontorlejer (city)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12,33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16,99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37,8%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0,9%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+1,9%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Erhvervsgrunde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106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204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92,8%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dirty="0">
                          <a:solidFill>
                            <a:srgbClr val="1F2937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1,9%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00" b="1" dirty="0">
                          <a:solidFill>
                            <a:srgbClr val="2C5F2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+1,1%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bulwiengesa indeks – Bolig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163,8%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2,8%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+2,3%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bulwiengesa indeks – Kommerciel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34,3%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0,8%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+0,4%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6172200" y="1051560"/>
            <a:ext cx="2651760" cy="365760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3"/>
          <p:cNvSpPr/>
          <p:nvPr/>
        </p:nvSpPr>
        <p:spPr>
          <a:xfrm>
            <a:off x="6172200" y="1051560"/>
            <a:ext cx="2651760" cy="73152"/>
          </a:xfrm>
          <a:prstGeom prst="rect">
            <a:avLst/>
          </a:prstGeom>
          <a:solidFill>
            <a:srgbClr val="2E5F6A"/>
          </a:solidFill>
          <a:ln w="12700">
            <a:solidFill>
              <a:srgbClr val="2E5F6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Text 4"/>
          <p:cNvSpPr/>
          <p:nvPr/>
        </p:nvSpPr>
        <p:spPr>
          <a:xfrm>
            <a:off x="6309360" y="114300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2E5F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RELEVANT FOR OS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6309360" y="1508760"/>
            <a:ext cx="23774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000000"/>
                </a:solidFill>
              </a:rPr>
              <a:t>Boligleje – eksisterende</a:t>
            </a:r>
            <a:endParaRPr lang="en-US" sz="11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+2,6% i 2025 (all-Germany). Markedsbekræfter selskabets organiske lejevækst.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000000"/>
                </a:solidFill>
              </a:rPr>
              <a:t>Boligleje – ny udlejning</a:t>
            </a:r>
            <a:endParaRPr lang="en-US" sz="11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+3,7% p.a. – højere vækst ved genudlejning.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000000"/>
                </a:solidFill>
              </a:rPr>
              <a:t>Boligindeks samlet</a:t>
            </a:r>
            <a:endParaRPr lang="en-US" sz="11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+2,3% i 2025 – stærkere end generel indeksvækst på +1,8%.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000000"/>
                </a:solidFill>
              </a:rPr>
              <a:t>Kontorlejer city</a:t>
            </a:r>
            <a:endParaRPr lang="en-US" sz="1100" dirty="0"/>
          </a:p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</a:rPr>
              <a:t>+1,9% – centrale beliggenheder bærer; periferi under pres.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Kilde: bulwiengesa GmbH · Property Market Index 1975–2025 · januar 2026</a:t>
            </a:r>
            <a:endParaRPr lang="en-US" sz="8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040" y="201168"/>
            <a:ext cx="6675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Tysk økonomi Q1 2026 – makrobillede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2004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Bundesbank Monatsbericht · april 2026 · svag positiv vækst under pres udefra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20040" y="1051560"/>
            <a:ext cx="2057400" cy="91440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3"/>
          <p:cNvSpPr/>
          <p:nvPr/>
        </p:nvSpPr>
        <p:spPr>
          <a:xfrm>
            <a:off x="320040" y="1051560"/>
            <a:ext cx="2057400" cy="6400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 4"/>
          <p:cNvSpPr/>
          <p:nvPr/>
        </p:nvSpPr>
        <p:spPr>
          <a:xfrm>
            <a:off x="411480" y="1170432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Svag +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11480" y="1627632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BNP Q1 2026 (skønnet)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2478024" y="1051560"/>
            <a:ext cx="2057400" cy="91440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7"/>
          <p:cNvSpPr/>
          <p:nvPr/>
        </p:nvSpPr>
        <p:spPr>
          <a:xfrm>
            <a:off x="2478024" y="1051560"/>
            <a:ext cx="2057400" cy="64008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Text 8"/>
          <p:cNvSpPr/>
          <p:nvPr/>
        </p:nvSpPr>
        <p:spPr>
          <a:xfrm>
            <a:off x="2569464" y="1170432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2,8%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569464" y="1627632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Inflation marts</a:t>
            </a:r>
            <a:endParaRPr lang="en-US" sz="950" dirty="0"/>
          </a:p>
        </p:txBody>
      </p:sp>
      <p:sp>
        <p:nvSpPr>
          <p:cNvPr id="13" name="Shape 10"/>
          <p:cNvSpPr/>
          <p:nvPr/>
        </p:nvSpPr>
        <p:spPr>
          <a:xfrm>
            <a:off x="4636008" y="1051560"/>
            <a:ext cx="2057400" cy="91440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1"/>
          <p:cNvSpPr/>
          <p:nvPr/>
        </p:nvSpPr>
        <p:spPr>
          <a:xfrm>
            <a:off x="4636008" y="1051560"/>
            <a:ext cx="2057400" cy="64008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Text 12"/>
          <p:cNvSpPr/>
          <p:nvPr/>
        </p:nvSpPr>
        <p:spPr>
          <a:xfrm>
            <a:off x="4727448" y="1170432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6,3%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4727448" y="1627632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Arbejdsløshed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6793992" y="1051560"/>
            <a:ext cx="2057400" cy="91440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5"/>
          <p:cNvSpPr/>
          <p:nvPr/>
        </p:nvSpPr>
        <p:spPr>
          <a:xfrm>
            <a:off x="6793992" y="1051560"/>
            <a:ext cx="2057400" cy="64008"/>
          </a:xfrm>
          <a:prstGeom prst="rect">
            <a:avLst/>
          </a:prstGeom>
          <a:solidFill>
            <a:srgbClr val="1E3A3F"/>
          </a:solidFill>
          <a:ln w="12700">
            <a:solidFill>
              <a:srgbClr val="1E3A3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Text 16"/>
          <p:cNvSpPr/>
          <p:nvPr/>
        </p:nvSpPr>
        <p:spPr>
          <a:xfrm>
            <a:off x="6885432" y="1170432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63,5%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6885432" y="1627632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Off. gæld/BNP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320040" y="2148840"/>
            <a:ext cx="425196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19"/>
          <p:cNvSpPr/>
          <p:nvPr/>
        </p:nvSpPr>
        <p:spPr>
          <a:xfrm>
            <a:off x="320040" y="2148840"/>
            <a:ext cx="4251960" cy="29260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Text 20"/>
          <p:cNvSpPr/>
          <p:nvPr/>
        </p:nvSpPr>
        <p:spPr>
          <a:xfrm>
            <a:off x="411480" y="2176272"/>
            <a:ext cx="4069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HVAD TRÆKKER POSITIVT</a:t>
            </a:r>
            <a:endParaRPr lang="en-US" sz="950" dirty="0"/>
          </a:p>
        </p:txBody>
      </p:sp>
      <p:sp>
        <p:nvSpPr>
          <p:cNvPr id="24" name="Text 21"/>
          <p:cNvSpPr/>
          <p:nvPr/>
        </p:nvSpPr>
        <p:spPr>
          <a:xfrm>
            <a:off x="457200" y="2514600"/>
            <a:ext cx="402336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Industri </a:t>
            </a:r>
            <a:r>
              <a:rPr lang="en-US" sz="1050" dirty="0">
                <a:solidFill>
                  <a:srgbClr val="1F2937"/>
                </a:solidFill>
              </a:rPr>
              <a:t>robust – stigende salg og vareeksport.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Servicesektor </a:t>
            </a:r>
            <a:r>
              <a:rPr lang="en-US" sz="1050" dirty="0">
                <a:solidFill>
                  <a:srgbClr val="1F2937"/>
                </a:solidFill>
              </a:rPr>
              <a:t>ekspanderer markant, især erhvervsrelaterede.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Finanspolitik </a:t>
            </a:r>
            <a:r>
              <a:rPr lang="en-US" sz="1050" dirty="0">
                <a:solidFill>
                  <a:srgbClr val="1F2937"/>
                </a:solidFill>
              </a:rPr>
              <a:t>mere ekspansiv – impulser i Q2.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Eksportordrer </a:t>
            </a:r>
            <a:r>
              <a:rPr lang="en-US" sz="1050" dirty="0">
                <a:solidFill>
                  <a:srgbClr val="1F2937"/>
                </a:solidFill>
              </a:rPr>
              <a:t>stiger; underliggende trend svagt opad.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4663440" y="2148840"/>
            <a:ext cx="4160520" cy="2606040"/>
          </a:xfrm>
          <a:prstGeom prst="rect">
            <a:avLst/>
          </a:prstGeom>
          <a:solidFill>
            <a:srgbClr val="FFFFFF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3"/>
          <p:cNvSpPr/>
          <p:nvPr/>
        </p:nvSpPr>
        <p:spPr>
          <a:xfrm>
            <a:off x="4663440" y="2148840"/>
            <a:ext cx="4160520" cy="292608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Text 24"/>
          <p:cNvSpPr/>
          <p:nvPr/>
        </p:nvSpPr>
        <p:spPr>
          <a:xfrm>
            <a:off x="4754880" y="2176272"/>
            <a:ext cx="39776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HVAD BELASTER</a:t>
            </a:r>
            <a:endParaRPr lang="en-US" sz="950" dirty="0"/>
          </a:p>
        </p:txBody>
      </p:sp>
      <p:sp>
        <p:nvSpPr>
          <p:cNvPr id="28" name="Text 25"/>
          <p:cNvSpPr/>
          <p:nvPr/>
        </p:nvSpPr>
        <p:spPr>
          <a:xfrm>
            <a:off x="4800600" y="2514600"/>
            <a:ext cx="3931920" cy="2148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Krigen i Mellemøsten </a:t>
            </a:r>
            <a:r>
              <a:rPr lang="en-US" sz="1050" dirty="0">
                <a:solidFill>
                  <a:srgbClr val="1F2937"/>
                </a:solidFill>
              </a:rPr>
              <a:t>presser energi og forsyningskæder.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Privatforbrug </a:t>
            </a:r>
            <a:r>
              <a:rPr lang="en-US" sz="1050" dirty="0">
                <a:solidFill>
                  <a:srgbClr val="1F2937"/>
                </a:solidFill>
              </a:rPr>
              <a:t>svagt i Q1; købekraft reduceret af oliepriser.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Strukturelle barrierer </a:t>
            </a:r>
            <a:r>
              <a:rPr lang="en-US" sz="1050" dirty="0">
                <a:solidFill>
                  <a:srgbClr val="1F2937"/>
                </a:solidFill>
              </a:rPr>
              <a:t>i industrien; investeringslyst dæmpet.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000000"/>
                </a:solidFill>
              </a:rPr>
              <a:t>Strammere kredit </a:t>
            </a:r>
            <a:r>
              <a:rPr lang="en-US" sz="1050" dirty="0">
                <a:solidFill>
                  <a:srgbClr val="1F2937"/>
                </a:solidFill>
              </a:rPr>
              <a:t>iflg. BLS – også for boligfinansiering.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Kilde: Deutsche Bundesbank · Monatsbericht · april 2026</a:t>
            </a:r>
            <a:endParaRPr lang="en-US" sz="8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040" y="201168"/>
            <a:ext cx="6675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Hvad er relevant for os?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2004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· bolig, finansiering og energi i tysk økonomi Q1 2026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20040" y="1051560"/>
            <a:ext cx="4251960" cy="178308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3"/>
          <p:cNvSpPr/>
          <p:nvPr/>
        </p:nvSpPr>
        <p:spPr>
          <a:xfrm>
            <a:off x="320040" y="1051560"/>
            <a:ext cx="594360" cy="1783080"/>
          </a:xfrm>
          <a:prstGeom prst="rect">
            <a:avLst/>
          </a:prstGeom>
          <a:solidFill>
            <a:srgbClr val="1E3A3F"/>
          </a:solidFill>
          <a:ln w="12700">
            <a:solidFill>
              <a:srgbClr val="1E3A3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 4"/>
          <p:cNvSpPr/>
          <p:nvPr/>
        </p:nvSpPr>
        <p:spPr>
          <a:xfrm>
            <a:off x="320040" y="1143000"/>
            <a:ext cx="594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9A15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051560" y="118872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E3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Byggesektor med tilbageslag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1051560" y="1600200"/>
            <a:ext cx="3383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Ugunstige vejrforhold i Q1 + stigende byggefinansieringsrenter og strammere kreditstandarder for boligkøb.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4709160" y="1051560"/>
            <a:ext cx="4251960" cy="178308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8"/>
          <p:cNvSpPr/>
          <p:nvPr/>
        </p:nvSpPr>
        <p:spPr>
          <a:xfrm>
            <a:off x="4709160" y="1051560"/>
            <a:ext cx="594360" cy="1783080"/>
          </a:xfrm>
          <a:prstGeom prst="rect">
            <a:avLst/>
          </a:prstGeom>
          <a:solidFill>
            <a:srgbClr val="1E3A3F"/>
          </a:solidFill>
          <a:ln w="12700">
            <a:solidFill>
              <a:srgbClr val="1E3A3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Text 9"/>
          <p:cNvSpPr/>
          <p:nvPr/>
        </p:nvSpPr>
        <p:spPr>
          <a:xfrm>
            <a:off x="4709160" y="1143000"/>
            <a:ext cx="594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9A15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5440680" y="118872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E3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Kreditstandarder strammes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5440680" y="1600200"/>
            <a:ext cx="3383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Udlånspolitik strammet iflg. BLS – også boligkøb. Renter på byggefinansiering fortsætter med at stige. Lavere transaktionsaktivitet forventes.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320040" y="2971800"/>
            <a:ext cx="4251960" cy="178308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3"/>
          <p:cNvSpPr/>
          <p:nvPr/>
        </p:nvSpPr>
        <p:spPr>
          <a:xfrm>
            <a:off x="320040" y="2971800"/>
            <a:ext cx="594360" cy="1783080"/>
          </a:xfrm>
          <a:prstGeom prst="rect">
            <a:avLst/>
          </a:prstGeom>
          <a:solidFill>
            <a:srgbClr val="1E3A3F"/>
          </a:solidFill>
          <a:ln w="12700">
            <a:solidFill>
              <a:srgbClr val="1E3A3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 14"/>
          <p:cNvSpPr/>
          <p:nvPr/>
        </p:nvSpPr>
        <p:spPr>
          <a:xfrm>
            <a:off x="320040" y="3063240"/>
            <a:ext cx="594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9A15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1051560" y="310896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E3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Arbejdsmarked svagt, men stabilt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1051560" y="3520440"/>
            <a:ext cx="3383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Beskæftigelsen faldet svagt 9 måneder i træk. Sundhed/forsyning vokser – industri, handel, logistik falder.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4709160" y="2971800"/>
            <a:ext cx="4251960" cy="178308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8"/>
          <p:cNvSpPr/>
          <p:nvPr/>
        </p:nvSpPr>
        <p:spPr>
          <a:xfrm>
            <a:off x="4709160" y="2971800"/>
            <a:ext cx="594360" cy="1783080"/>
          </a:xfrm>
          <a:prstGeom prst="rect">
            <a:avLst/>
          </a:prstGeom>
          <a:solidFill>
            <a:srgbClr val="1E3A3F"/>
          </a:solidFill>
          <a:ln w="12700">
            <a:solidFill>
              <a:srgbClr val="1E3A3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Text 19"/>
          <p:cNvSpPr/>
          <p:nvPr/>
        </p:nvSpPr>
        <p:spPr>
          <a:xfrm>
            <a:off x="4709160" y="3063240"/>
            <a:ext cx="594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9A15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5440680" y="310896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1E3A3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Inflation op – energipresset</a:t>
            </a:r>
            <a:endParaRPr lang="en-US" sz="1250" dirty="0"/>
          </a:p>
        </p:txBody>
      </p:sp>
      <p:sp>
        <p:nvSpPr>
          <p:cNvPr id="24" name="Text 21"/>
          <p:cNvSpPr/>
          <p:nvPr/>
        </p:nvSpPr>
        <p:spPr>
          <a:xfrm>
            <a:off x="5440680" y="3520440"/>
            <a:ext cx="33832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HICP op til 2,8% i marts drevet af energipriser. Kerneinflationen uændret 2,5%. Ventes forhøjet kommende måneder.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Kilde: Deutsche Bundesbank · Monatsbericht · april 2026</a:t>
            </a:r>
            <a:endParaRPr lang="en-US" sz="8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unpacked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4592"/>
            <a:ext cx="1783080" cy="3383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0040" y="201168"/>
            <a:ext cx="6675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Udsigter for 2. kvartal 2026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2004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Bundesbanks hovedbudskab og risikobillede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20040" y="1051560"/>
            <a:ext cx="8503920" cy="777240"/>
          </a:xfrm>
          <a:prstGeom prst="rect">
            <a:avLst/>
          </a:prstGeom>
          <a:solidFill>
            <a:srgbClr val="F5F7FB"/>
          </a:solidFill>
          <a:ln w="9525">
            <a:solidFill>
              <a:srgbClr val="D0D4DA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3"/>
          <p:cNvSpPr/>
          <p:nvPr/>
        </p:nvSpPr>
        <p:spPr>
          <a:xfrm>
            <a:off x="320040" y="1051560"/>
            <a:ext cx="73152" cy="777240"/>
          </a:xfrm>
          <a:prstGeom prst="rect">
            <a:avLst/>
          </a:prstGeom>
          <a:solidFill>
            <a:srgbClr val="C9A15B"/>
          </a:solidFill>
          <a:ln w="12700">
            <a:solidFill>
              <a:srgbClr val="C9A15B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 4"/>
          <p:cNvSpPr/>
          <p:nvPr/>
        </p:nvSpPr>
        <p:spPr>
          <a:xfrm>
            <a:off x="502920" y="114300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C9A1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Bundesbanks hovedbudskab:  </a:t>
            </a: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Yderligere svag vækst er det mest man kan forvente. Mere ekspansiv finanspolitik trækker opad, mens krigen i Mellemøsten ventes at belaste tysk økonomi bredere og mere mærkbart.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320040" y="2011680"/>
            <a:ext cx="4251960" cy="2697480"/>
          </a:xfrm>
          <a:prstGeom prst="rect">
            <a:avLst/>
          </a:prstGeom>
          <a:solidFill>
            <a:srgbClr val="FFFFFF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6"/>
          <p:cNvSpPr/>
          <p:nvPr/>
        </p:nvSpPr>
        <p:spPr>
          <a:xfrm>
            <a:off x="320040" y="2011680"/>
            <a:ext cx="4251960" cy="292608"/>
          </a:xfrm>
          <a:prstGeom prst="rect">
            <a:avLst/>
          </a:prstGeom>
          <a:solidFill>
            <a:srgbClr val="2C5F2D"/>
          </a:solidFill>
          <a:ln w="12700">
            <a:solidFill>
              <a:srgbClr val="2C5F2D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Text 7"/>
          <p:cNvSpPr/>
          <p:nvPr/>
        </p:nvSpPr>
        <p:spPr>
          <a:xfrm>
            <a:off x="411480" y="2039112"/>
            <a:ext cx="4069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TRÆKKER OPAD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457200" y="2377440"/>
            <a:ext cx="402336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Ekspansiv finanspolitik</a:t>
            </a:r>
            <a:endParaRPr lang="en-US" sz="11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Forventede impulser fra øgede offentlige udgifter i Q2.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Stabil underliggende efterspørgsel</a:t>
            </a:r>
            <a:endParaRPr lang="en-US" sz="11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Industrielle ordrer (ex. store) viser svag opadgående trend.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Sentiment over 50-niveau</a:t>
            </a:r>
            <a:endParaRPr lang="en-US" sz="1100" dirty="0"/>
          </a:p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</a:rPr>
              <a:t>S&amp;P Global PMI og ifo-forventninger i Q1 fortsat i vækstterritorium.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663440" y="2011680"/>
            <a:ext cx="4160520" cy="2697480"/>
          </a:xfrm>
          <a:prstGeom prst="rect">
            <a:avLst/>
          </a:prstGeom>
          <a:solidFill>
            <a:srgbClr val="FFFFFF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0"/>
          <p:cNvSpPr/>
          <p:nvPr/>
        </p:nvSpPr>
        <p:spPr>
          <a:xfrm>
            <a:off x="4663440" y="2011680"/>
            <a:ext cx="4160520" cy="292608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Text 11"/>
          <p:cNvSpPr/>
          <p:nvPr/>
        </p:nvSpPr>
        <p:spPr>
          <a:xfrm>
            <a:off x="4754880" y="2039112"/>
            <a:ext cx="39776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TRÆKKER NEDAD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4800600" y="2377440"/>
            <a:ext cx="3931920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Højere energipriser</a:t>
            </a:r>
            <a:endParaRPr lang="en-US" sz="11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Brent +46% siden konfliktens start; gaspris +28%.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Forsyningskæder og usikkerhed</a:t>
            </a:r>
            <a:endParaRPr lang="en-US" sz="11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Strait of Hormuz fortsat blokeret; forværrer eksportudsigter.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Svagere købekraft</a:t>
            </a:r>
            <a:endParaRPr lang="en-US" sz="11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>
                <a:solidFill>
                  <a:srgbClr val="1F2937"/>
                </a:solidFill>
              </a:rPr>
              <a:t>Privatforbruget holdt tilbage af prispres.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rgbClr val="1E3A3F"/>
                </a:solidFill>
              </a:rPr>
              <a:t>Strammere kredit</a:t>
            </a:r>
            <a:endParaRPr lang="en-US" sz="1100" dirty="0"/>
          </a:p>
          <a:p>
            <a:pPr marL="0" indent="0">
              <a:buNone/>
            </a:pPr>
            <a:r>
              <a:rPr lang="en-US" sz="1000" dirty="0">
                <a:solidFill>
                  <a:srgbClr val="1F2937"/>
                </a:solidFill>
              </a:rPr>
              <a:t>Højere byggefinansieringsrenter og standarder.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320040" y="4828032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Sammenfattet: svagt men stabilt makrobillede – de største usikkerheder er eksterne (energi, konflikt, kredit), ikke tysk boligmarked.</a:t>
            </a:r>
            <a:endParaRPr lang="en-US" sz="8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hires-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 I OVERSKRIFTER – BESTYRELSENS VURDERING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Bestyrelsesformandens 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22960"/>
            <a:ext cx="1655064" cy="98755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22960"/>
            <a:ext cx="54864" cy="9875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Text 9"/>
          <p:cNvSpPr/>
          <p:nvPr/>
        </p:nvSpPr>
        <p:spPr>
          <a:xfrm>
            <a:off x="384048" y="896112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718096"/>
                </a:solidFill>
              </a:rPr>
              <a:t>Nettoomsætning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384048" y="1097280"/>
            <a:ext cx="1490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204m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4048" y="1554480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+1,2% vs. 2024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993392" y="822960"/>
            <a:ext cx="1655064" cy="98755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1993392" y="822960"/>
            <a:ext cx="54864" cy="9875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" name="Text 14"/>
          <p:cNvSpPr/>
          <p:nvPr/>
        </p:nvSpPr>
        <p:spPr>
          <a:xfrm>
            <a:off x="2121408" y="896112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718096"/>
                </a:solidFill>
              </a:rPr>
              <a:t>EBIT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2121408" y="1097280"/>
            <a:ext cx="1490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115m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2121408" y="1554480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+0,9% vs. 2024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3730752" y="822960"/>
            <a:ext cx="1655064" cy="98755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3730752" y="822960"/>
            <a:ext cx="54864" cy="9875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1" name="Text 19"/>
          <p:cNvSpPr/>
          <p:nvPr/>
        </p:nvSpPr>
        <p:spPr>
          <a:xfrm>
            <a:off x="3858768" y="896112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718096"/>
                </a:solidFill>
              </a:rPr>
              <a:t>Årets resultat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3858768" y="1097280"/>
            <a:ext cx="1490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70m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3858768" y="1554480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−22% – lavere dagsværdireg.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5468112" y="822960"/>
            <a:ext cx="1655064" cy="98755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5468112" y="822960"/>
            <a:ext cx="54864" cy="9875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6" name="Text 24"/>
          <p:cNvSpPr/>
          <p:nvPr/>
        </p:nvSpPr>
        <p:spPr>
          <a:xfrm>
            <a:off x="5596128" y="896112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718096"/>
                </a:solidFill>
              </a:rPr>
              <a:t>NAV pr. aktie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5596128" y="1097280"/>
            <a:ext cx="1490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DKK 347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5596128" y="1554480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Kurs DKK 218 – 37% discount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7205472" y="822960"/>
            <a:ext cx="1655064" cy="98755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7205472" y="822960"/>
            <a:ext cx="54864" cy="987552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7333488" y="896112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718096"/>
                </a:solidFill>
              </a:rPr>
              <a:t>ICR / LTV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7333488" y="1097280"/>
            <a:ext cx="14904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D6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2,85× / 51%</a:t>
            </a:r>
            <a:endParaRPr lang="en-US" sz="2000" dirty="0"/>
          </a:p>
        </p:txBody>
      </p:sp>
      <p:sp>
        <p:nvSpPr>
          <p:cNvPr id="33" name="Text 31"/>
          <p:cNvSpPr/>
          <p:nvPr/>
        </p:nvSpPr>
        <p:spPr>
          <a:xfrm>
            <a:off x="7333488" y="1554480"/>
            <a:ext cx="149047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Inden for covenants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256032" y="1938528"/>
            <a:ext cx="4160520" cy="267004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256032" y="1938528"/>
            <a:ext cx="4160520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6" name="Text 34"/>
          <p:cNvSpPr/>
          <p:nvPr/>
        </p:nvSpPr>
        <p:spPr>
          <a:xfrm>
            <a:off x="320040" y="1938528"/>
            <a:ext cx="4069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Hvad prægede 2025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384048" y="2340864"/>
            <a:ext cx="128016" cy="128016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8" name="Text 36"/>
          <p:cNvSpPr/>
          <p:nvPr/>
        </p:nvSpPr>
        <p:spPr>
          <a:xfrm>
            <a:off x="585216" y="2295144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Vedvarende renteusikkerhed og geopolitisk volatilitet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384048" y="2743200"/>
            <a:ext cx="128016" cy="128016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0" name="Text 38"/>
          <p:cNvSpPr/>
          <p:nvPr/>
        </p:nvSpPr>
        <p:spPr>
          <a:xfrm>
            <a:off x="585216" y="2697480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Afdæmpet transaktionsmarked – salgspres på priser og tidslinjer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384048" y="3145536"/>
            <a:ext cx="128016" cy="128016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2" name="Text 40"/>
          <p:cNvSpPr/>
          <p:nvPr/>
        </p:nvSpPr>
        <p:spPr>
          <a:xfrm>
            <a:off x="585216" y="3099816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Opsigelsespres i tysk boligportefølje → aktivt håndteret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384048" y="3547872"/>
            <a:ext cx="128016" cy="128016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4" name="Text 42"/>
          <p:cNvSpPr/>
          <p:nvPr/>
        </p:nvSpPr>
        <p:spPr>
          <a:xfrm>
            <a:off x="585216" y="3502152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Energirenovering: skærpede krav og stigende capex-behov</a:t>
            </a:r>
            <a:endParaRPr lang="en-US" sz="900" dirty="0"/>
          </a:p>
        </p:txBody>
      </p:sp>
      <p:sp>
        <p:nvSpPr>
          <p:cNvPr id="45" name="Shape 43"/>
          <p:cNvSpPr/>
          <p:nvPr/>
        </p:nvSpPr>
        <p:spPr>
          <a:xfrm>
            <a:off x="384048" y="3950208"/>
            <a:ext cx="128016" cy="128016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6" name="Text 44"/>
          <p:cNvSpPr/>
          <p:nvPr/>
        </p:nvSpPr>
        <p:spPr>
          <a:xfrm>
            <a:off x="585216" y="3904488"/>
            <a:ext cx="3749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Mejlbryggen (Aarhus Ø): planmæssig fremdrift trods udfordringer</a:t>
            </a:r>
            <a:endParaRPr lang="en-US" sz="900" dirty="0"/>
          </a:p>
        </p:txBody>
      </p:sp>
      <p:sp>
        <p:nvSpPr>
          <p:cNvPr id="47" name="Shape 45"/>
          <p:cNvSpPr/>
          <p:nvPr/>
        </p:nvSpPr>
        <p:spPr>
          <a:xfrm>
            <a:off x="4572000" y="1938528"/>
            <a:ext cx="4370832" cy="267004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4572000" y="1938528"/>
            <a:ext cx="4370832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9" name="Text 47"/>
          <p:cNvSpPr/>
          <p:nvPr/>
        </p:nvSpPr>
        <p:spPr>
          <a:xfrm>
            <a:off x="4636008" y="1938528"/>
            <a:ext cx="42793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Bestyrelsens vurdering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4700016" y="2340864"/>
            <a:ext cx="164592" cy="164592"/>
          </a:xfrm>
          <a:prstGeom prst="ellipse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1" name="Text 49"/>
          <p:cNvSpPr/>
          <p:nvPr/>
        </p:nvSpPr>
        <p:spPr>
          <a:xfrm>
            <a:off x="4700016" y="23317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✓</a:t>
            </a:r>
            <a:endParaRPr lang="en-US" sz="900" dirty="0"/>
          </a:p>
        </p:txBody>
      </p:sp>
      <p:sp>
        <p:nvSpPr>
          <p:cNvPr id="52" name="Text 50"/>
          <p:cNvSpPr/>
          <p:nvPr/>
        </p:nvSpPr>
        <p:spPr>
          <a:xfrm>
            <a:off x="4937760" y="2295144"/>
            <a:ext cx="39136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Selskabet leverede stabilt på driften — omsætning og EBIT som forventet</a:t>
            </a:r>
            <a:endParaRPr lang="en-US" sz="900" dirty="0"/>
          </a:p>
        </p:txBody>
      </p:sp>
      <p:sp>
        <p:nvSpPr>
          <p:cNvPr id="53" name="Shape 51"/>
          <p:cNvSpPr/>
          <p:nvPr/>
        </p:nvSpPr>
        <p:spPr>
          <a:xfrm>
            <a:off x="4700016" y="2743200"/>
            <a:ext cx="164592" cy="164592"/>
          </a:xfrm>
          <a:prstGeom prst="ellipse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4" name="Text 52"/>
          <p:cNvSpPr/>
          <p:nvPr/>
        </p:nvSpPr>
        <p:spPr>
          <a:xfrm>
            <a:off x="4700016" y="27340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✓</a:t>
            </a:r>
            <a:endParaRPr lang="en-US" sz="900" dirty="0"/>
          </a:p>
        </p:txBody>
      </p:sp>
      <p:sp>
        <p:nvSpPr>
          <p:cNvPr id="55" name="Text 53"/>
          <p:cNvSpPr/>
          <p:nvPr/>
        </p:nvSpPr>
        <p:spPr>
          <a:xfrm>
            <a:off x="4937760" y="2697480"/>
            <a:ext cx="39136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Finansiel robusthed opretholdt: ICR 2,85× og LTV 50,8% inden for covenants</a:t>
            </a:r>
            <a:endParaRPr lang="en-US" sz="900" dirty="0"/>
          </a:p>
        </p:txBody>
      </p:sp>
      <p:sp>
        <p:nvSpPr>
          <p:cNvPr id="56" name="Shape 54"/>
          <p:cNvSpPr/>
          <p:nvPr/>
        </p:nvSpPr>
        <p:spPr>
          <a:xfrm>
            <a:off x="4700016" y="3145536"/>
            <a:ext cx="164592" cy="164592"/>
          </a:xfrm>
          <a:prstGeom prst="ellipse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7" name="Text 55"/>
          <p:cNvSpPr/>
          <p:nvPr/>
        </p:nvSpPr>
        <p:spPr>
          <a:xfrm>
            <a:off x="4700016" y="31363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✓</a:t>
            </a:r>
            <a:endParaRPr lang="en-US" sz="900" dirty="0"/>
          </a:p>
        </p:txBody>
      </p:sp>
      <p:sp>
        <p:nvSpPr>
          <p:cNvPr id="58" name="Text 56"/>
          <p:cNvSpPr/>
          <p:nvPr/>
        </p:nvSpPr>
        <p:spPr>
          <a:xfrm>
            <a:off x="4937760" y="3099816"/>
            <a:ext cx="39136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Mejlbryggen følger budget og tidsplan — DKK 880m investeret</a:t>
            </a:r>
            <a:endParaRPr lang="en-US" sz="900" dirty="0"/>
          </a:p>
        </p:txBody>
      </p:sp>
      <p:sp>
        <p:nvSpPr>
          <p:cNvPr id="59" name="Shape 57"/>
          <p:cNvSpPr/>
          <p:nvPr/>
        </p:nvSpPr>
        <p:spPr>
          <a:xfrm>
            <a:off x="4700016" y="3547872"/>
            <a:ext cx="164592" cy="164592"/>
          </a:xfrm>
          <a:prstGeom prst="ellipse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0" name="Text 58"/>
          <p:cNvSpPr/>
          <p:nvPr/>
        </p:nvSpPr>
        <p:spPr>
          <a:xfrm>
            <a:off x="4700016" y="353872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!</a:t>
            </a:r>
            <a:endParaRPr lang="en-US" sz="900" dirty="0"/>
          </a:p>
        </p:txBody>
      </p:sp>
      <p:sp>
        <p:nvSpPr>
          <p:cNvPr id="61" name="Text 59"/>
          <p:cNvSpPr/>
          <p:nvPr/>
        </p:nvSpPr>
        <p:spPr>
          <a:xfrm>
            <a:off x="4937760" y="3502152"/>
            <a:ext cx="39136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Årets resultat påvirket af lavere dagsværdireguleringer (DKK 11m vs. 29m i 2024)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4700016" y="3950208"/>
            <a:ext cx="164592" cy="164592"/>
          </a:xfrm>
          <a:prstGeom prst="ellipse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63" name="Text 61"/>
          <p:cNvSpPr/>
          <p:nvPr/>
        </p:nvSpPr>
        <p:spPr>
          <a:xfrm>
            <a:off x="4700016" y="394106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✓</a:t>
            </a:r>
            <a:endParaRPr lang="en-US" sz="900" dirty="0"/>
          </a:p>
        </p:txBody>
      </p:sp>
      <p:sp>
        <p:nvSpPr>
          <p:cNvPr id="64" name="Text 62"/>
          <p:cNvSpPr/>
          <p:nvPr/>
        </p:nvSpPr>
        <p:spPr>
          <a:xfrm>
            <a:off x="4937760" y="3904488"/>
            <a:ext cx="391363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A5568"/>
                </a:solidFill>
              </a:rPr>
              <a:t>Forventningerne til 2025 opfyldt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hires-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hires-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hires-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2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MAKRO &amp; MARKEDSFORHOLD 2025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Bestyrelsesformandens 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22960"/>
            <a:ext cx="4160520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0" name="Text 8"/>
          <p:cNvSpPr/>
          <p:nvPr/>
        </p:nvSpPr>
        <p:spPr>
          <a:xfrm>
            <a:off x="320040" y="822960"/>
            <a:ext cx="4069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Makroøkonomi – rammevilkår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56032" y="1170432"/>
            <a:ext cx="41605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256032" y="1170432"/>
            <a:ext cx="54864" cy="10058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3" name="Text 11"/>
          <p:cNvSpPr/>
          <p:nvPr/>
        </p:nvSpPr>
        <p:spPr>
          <a:xfrm>
            <a:off x="402336" y="1225296"/>
            <a:ext cx="39319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Danmark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02336" y="1444752"/>
            <a:ext cx="3931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Stabil vækst i 2025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Renter under pres fra ECB-normalisering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De kortere renter forventes mod ~2% i 2026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Boligmarkedet robust – lav tomgang i storbyerne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256032" y="2267712"/>
            <a:ext cx="41605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256032" y="2267712"/>
            <a:ext cx="54864" cy="10058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" name="Text 15"/>
          <p:cNvSpPr/>
          <p:nvPr/>
        </p:nvSpPr>
        <p:spPr>
          <a:xfrm>
            <a:off x="402336" y="2322576"/>
            <a:ext cx="39319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Tyskland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02336" y="2542032"/>
            <a:ext cx="3931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Første positive BNP-vækst i tre år: +0,2%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Inflation 2,3% – under kontrol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Forventet vækst 1,0% i 2026, 1,3–1,4% i 2027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Udfordringer: konkurrenceevne, handelsspændinger, arbejdskraftmangel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256032" y="3364992"/>
            <a:ext cx="416052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256032" y="3364992"/>
            <a:ext cx="54864" cy="10058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1" name="Text 19"/>
          <p:cNvSpPr/>
          <p:nvPr/>
        </p:nvSpPr>
        <p:spPr>
          <a:xfrm>
            <a:off x="402336" y="3419856"/>
            <a:ext cx="39319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Kapitalmarkeder / renter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02336" y="3639312"/>
            <a:ext cx="393192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Renteusikkerhed fastholdt transaktionsmarked i lav gear</a:t>
            </a:r>
            <a:endParaRPr lang="en-US" sz="850" dirty="0"/>
          </a:p>
          <a:p>
            <a:pPr marL="0" indent="0">
              <a:buNone/>
            </a:pPr>
            <a:r>
              <a:rPr lang="en-US" sz="850" dirty="0" err="1">
                <a:solidFill>
                  <a:srgbClr val="4A5568"/>
                </a:solidFill>
              </a:rPr>
              <a:t>Færre</a:t>
            </a:r>
            <a:r>
              <a:rPr lang="en-US" sz="850" dirty="0">
                <a:solidFill>
                  <a:srgbClr val="4A5568"/>
                </a:solidFill>
              </a:rPr>
              <a:t> handler → krav til due diligence og ejendomsstandard skærpet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Institutionelle investorer selektive – primære aktiver favoriseret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EPRA/NAREIT-sektoren: genopretning men fortsat under pres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4572000" y="822960"/>
            <a:ext cx="4370832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4" name="Text 22"/>
          <p:cNvSpPr/>
          <p:nvPr/>
        </p:nvSpPr>
        <p:spPr>
          <a:xfrm>
            <a:off x="4636008" y="822960"/>
            <a:ext cx="42793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Ejendomsmarked – Prime Office's markeder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572000" y="1188720"/>
            <a:ext cx="4370832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4572000" y="1170432"/>
            <a:ext cx="54864" cy="10058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7" name="Text 25"/>
          <p:cNvSpPr/>
          <p:nvPr/>
        </p:nvSpPr>
        <p:spPr>
          <a:xfrm>
            <a:off x="4718304" y="1225296"/>
            <a:ext cx="416966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Boligmarked Tyskland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718304" y="1444752"/>
            <a:ext cx="4169664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Priserne steg +2,3% i 2025 (Bulwiengesa)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Koncernens lejeindtægter +3,1%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Udlejningsgrad stabil ~97%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Strukturel mangel på boliger i primære byer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4583599" y="2267712"/>
            <a:ext cx="4359233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4572000" y="2267712"/>
            <a:ext cx="54864" cy="10058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4718304" y="2322576"/>
            <a:ext cx="416966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1B2A4A"/>
                </a:solidFill>
              </a:rPr>
              <a:t>Aarhus </a:t>
            </a:r>
            <a:r>
              <a:rPr lang="en-US" sz="1000" b="1" err="1">
                <a:solidFill>
                  <a:srgbClr val="1B2A4A"/>
                </a:solidFill>
              </a:rPr>
              <a:t>boligmarked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4718304" y="2542032"/>
            <a:ext cx="4169664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850" dirty="0"/>
          </a:p>
        </p:txBody>
      </p:sp>
      <p:sp>
        <p:nvSpPr>
          <p:cNvPr id="33" name="Shape 31"/>
          <p:cNvSpPr/>
          <p:nvPr/>
        </p:nvSpPr>
        <p:spPr>
          <a:xfrm>
            <a:off x="4572000" y="3364992"/>
            <a:ext cx="4370832" cy="109728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4572000" y="3364992"/>
            <a:ext cx="54864" cy="109728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5" name="Text 33"/>
          <p:cNvSpPr/>
          <p:nvPr/>
        </p:nvSpPr>
        <p:spPr>
          <a:xfrm>
            <a:off x="4718304" y="3419856"/>
            <a:ext cx="4169664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1B2A4A"/>
                </a:solidFill>
              </a:rPr>
              <a:t>Hamborg kontormarked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4745736" y="3625596"/>
            <a:ext cx="4169664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850" err="1">
                <a:solidFill>
                  <a:srgbClr val="4A5568"/>
                </a:solidFill>
              </a:rPr>
              <a:t>Transaktionsaktivitet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lav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i</a:t>
            </a:r>
            <a:r>
              <a:rPr lang="en-US" sz="850">
                <a:solidFill>
                  <a:srgbClr val="4A5568"/>
                </a:solidFill>
              </a:rPr>
              <a:t> 2025</a:t>
            </a:r>
            <a:endParaRPr lang="en-US" sz="850"/>
          </a:p>
          <a:p>
            <a:r>
              <a:rPr lang="en-US" sz="850">
                <a:solidFill>
                  <a:srgbClr val="4A5568"/>
                </a:solidFill>
              </a:rPr>
              <a:t>Koncernens </a:t>
            </a:r>
            <a:r>
              <a:rPr lang="en-US" sz="850" err="1">
                <a:solidFill>
                  <a:srgbClr val="4A5568"/>
                </a:solidFill>
              </a:rPr>
              <a:t>udlejningsgrad</a:t>
            </a:r>
            <a:r>
              <a:rPr lang="en-US" sz="850">
                <a:solidFill>
                  <a:srgbClr val="4A5568"/>
                </a:solidFill>
              </a:rPr>
              <a:t> 98% – </a:t>
            </a:r>
            <a:r>
              <a:rPr lang="en-US" sz="850" err="1">
                <a:solidFill>
                  <a:srgbClr val="4A5568"/>
                </a:solidFill>
              </a:rPr>
              <a:t>stabil</a:t>
            </a:r>
            <a:endParaRPr lang="en-US" sz="850"/>
          </a:p>
          <a:p>
            <a:r>
              <a:rPr lang="en-US" sz="850" err="1">
                <a:solidFill>
                  <a:srgbClr val="4A5568"/>
                </a:solidFill>
              </a:rPr>
              <a:t>Huslejeindtægter</a:t>
            </a:r>
            <a:r>
              <a:rPr lang="en-US" sz="850">
                <a:solidFill>
                  <a:srgbClr val="4A5568"/>
                </a:solidFill>
              </a:rPr>
              <a:t> +4%</a:t>
            </a:r>
            <a:endParaRPr lang="en-US" sz="850"/>
          </a:p>
          <a:p>
            <a:r>
              <a:rPr lang="en-US" sz="850" err="1">
                <a:solidFill>
                  <a:srgbClr val="4A5568"/>
                </a:solidFill>
              </a:rPr>
              <a:t>Prioritetsmiljøer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fastholder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efterspørgsel</a:t>
            </a:r>
            <a:endParaRPr lang="en-US" sz="850"/>
          </a:p>
          <a:p>
            <a:pPr marL="0" indent="0">
              <a:buNone/>
            </a:pPr>
            <a:endParaRPr lang="en-US" sz="850"/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53169F74-025D-2DDB-47E4-2BE805950637}"/>
              </a:ext>
            </a:extLst>
          </p:cNvPr>
          <p:cNvSpPr txBox="1"/>
          <p:nvPr/>
        </p:nvSpPr>
        <p:spPr>
          <a:xfrm>
            <a:off x="4700016" y="2514600"/>
            <a:ext cx="364980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err="1">
                <a:solidFill>
                  <a:srgbClr val="4A5568"/>
                </a:solidFill>
              </a:rPr>
              <a:t>Transaktionsvolumen</a:t>
            </a:r>
            <a:r>
              <a:rPr lang="en-US" sz="850">
                <a:solidFill>
                  <a:srgbClr val="4A5568"/>
                </a:solidFill>
              </a:rPr>
              <a:t> DKK 9,5 mia. – </a:t>
            </a:r>
            <a:r>
              <a:rPr lang="en-US" sz="850" err="1">
                <a:solidFill>
                  <a:srgbClr val="4A5568"/>
                </a:solidFill>
              </a:rPr>
              <a:t>bolig</a:t>
            </a:r>
            <a:r>
              <a:rPr lang="en-US" sz="850">
                <a:solidFill>
                  <a:srgbClr val="4A5568"/>
                </a:solidFill>
              </a:rPr>
              <a:t> 51%</a:t>
            </a:r>
            <a:endParaRPr lang="en-US" sz="850"/>
          </a:p>
          <a:p>
            <a:r>
              <a:rPr lang="en-US" sz="850" err="1">
                <a:solidFill>
                  <a:srgbClr val="4A5568"/>
                </a:solidFill>
              </a:rPr>
              <a:t>Primær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boligleje</a:t>
            </a:r>
            <a:r>
              <a:rPr lang="en-US" sz="850">
                <a:solidFill>
                  <a:srgbClr val="4A5568"/>
                </a:solidFill>
              </a:rPr>
              <a:t>: DKK 1.800–1.900/</a:t>
            </a:r>
            <a:r>
              <a:rPr lang="en-US" sz="850" err="1">
                <a:solidFill>
                  <a:srgbClr val="4A5568"/>
                </a:solidFill>
              </a:rPr>
              <a:t>kvm</a:t>
            </a:r>
            <a:r>
              <a:rPr lang="en-US" sz="850">
                <a:solidFill>
                  <a:srgbClr val="4A5568"/>
                </a:solidFill>
              </a:rPr>
              <a:t>/</a:t>
            </a:r>
            <a:r>
              <a:rPr lang="en-US" sz="850" err="1">
                <a:solidFill>
                  <a:srgbClr val="4A5568"/>
                </a:solidFill>
              </a:rPr>
              <a:t>år</a:t>
            </a:r>
            <a:endParaRPr lang="en-US" sz="850"/>
          </a:p>
          <a:p>
            <a:r>
              <a:rPr lang="en-US" sz="850" err="1">
                <a:solidFill>
                  <a:srgbClr val="4A5568"/>
                </a:solidFill>
              </a:rPr>
              <a:t>Boligafkast</a:t>
            </a:r>
            <a:r>
              <a:rPr lang="en-US" sz="850">
                <a:solidFill>
                  <a:srgbClr val="4A5568"/>
                </a:solidFill>
              </a:rPr>
              <a:t> 4,0–4,5% (</a:t>
            </a:r>
            <a:r>
              <a:rPr lang="en-US" sz="850" err="1">
                <a:solidFill>
                  <a:srgbClr val="4A5568"/>
                </a:solidFill>
              </a:rPr>
              <a:t>stabilt</a:t>
            </a:r>
            <a:r>
              <a:rPr lang="en-US" sz="850">
                <a:solidFill>
                  <a:srgbClr val="4A5568"/>
                </a:solidFill>
              </a:rPr>
              <a:t>)</a:t>
            </a:r>
            <a:endParaRPr lang="en-US" sz="850"/>
          </a:p>
          <a:p>
            <a:r>
              <a:rPr lang="en-US" sz="850">
                <a:solidFill>
                  <a:srgbClr val="4A5568"/>
                </a:solidFill>
              </a:rPr>
              <a:t>Aarhus Ø: </a:t>
            </a:r>
            <a:r>
              <a:rPr lang="en-US" sz="850" err="1">
                <a:solidFill>
                  <a:srgbClr val="4A5568"/>
                </a:solidFill>
              </a:rPr>
              <a:t>begrænset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nyt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udbud</a:t>
            </a:r>
            <a:r>
              <a:rPr lang="en-US" sz="850">
                <a:solidFill>
                  <a:srgbClr val="4A5568"/>
                </a:solidFill>
              </a:rPr>
              <a:t>, </a:t>
            </a:r>
            <a:r>
              <a:rPr lang="en-US" sz="850" err="1">
                <a:solidFill>
                  <a:srgbClr val="4A5568"/>
                </a:solidFill>
              </a:rPr>
              <a:t>stærk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efterspørgsel</a:t>
            </a:r>
            <a:endParaRPr lang="en-US" sz="850"/>
          </a:p>
          <a:p>
            <a:r>
              <a:rPr lang="en-US" sz="850">
                <a:solidFill>
                  <a:srgbClr val="4A5568"/>
                </a:solidFill>
              </a:rPr>
              <a:t>Kilde: </a:t>
            </a:r>
            <a:r>
              <a:rPr lang="en-US" sz="850" err="1">
                <a:solidFill>
                  <a:srgbClr val="4A5568"/>
                </a:solidFill>
              </a:rPr>
              <a:t>Nordicals</a:t>
            </a:r>
            <a:r>
              <a:rPr lang="en-US" sz="850">
                <a:solidFill>
                  <a:srgbClr val="4A5568"/>
                </a:solidFill>
              </a:rPr>
              <a:t> </a:t>
            </a:r>
            <a:r>
              <a:rPr lang="en-US" sz="850" err="1">
                <a:solidFill>
                  <a:srgbClr val="4A5568"/>
                </a:solidFill>
              </a:rPr>
              <a:t>MarketForesight</a:t>
            </a:r>
            <a:r>
              <a:rPr lang="en-US" sz="850">
                <a:solidFill>
                  <a:srgbClr val="4A5568"/>
                </a:solidFill>
              </a:rPr>
              <a:t> Q1 2026</a:t>
            </a:r>
          </a:p>
          <a:p>
            <a:endParaRPr lang="da-DK" sz="1000"/>
          </a:p>
        </p:txBody>
      </p:sp>
      <p:sp>
        <p:nvSpPr>
          <p:cNvPr id="38" name="Pil: højre 37">
            <a:extLst>
              <a:ext uri="{FF2B5EF4-FFF2-40B4-BE49-F238E27FC236}">
                <a16:creationId xmlns:a16="http://schemas.microsoft.com/office/drawing/2014/main" id="{9ED9709A-0508-4D60-86CE-2B18B44158A8}"/>
              </a:ext>
            </a:extLst>
          </p:cNvPr>
          <p:cNvSpPr/>
          <p:nvPr/>
        </p:nvSpPr>
        <p:spPr>
          <a:xfrm>
            <a:off x="7242532" y="14360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Pil: højre 38">
            <a:extLst>
              <a:ext uri="{FF2B5EF4-FFF2-40B4-BE49-F238E27FC236}">
                <a16:creationId xmlns:a16="http://schemas.microsoft.com/office/drawing/2014/main" id="{9F403CB7-ED81-2001-47FD-20E47A30D399}"/>
              </a:ext>
            </a:extLst>
          </p:cNvPr>
          <p:cNvSpPr/>
          <p:nvPr/>
        </p:nvSpPr>
        <p:spPr>
          <a:xfrm rot="20187688">
            <a:off x="7398845" y="2560320"/>
            <a:ext cx="978409" cy="478212"/>
          </a:xfrm>
          <a:prstGeom prst="rightArrow">
            <a:avLst>
              <a:gd name="adj1" fmla="val 50000"/>
              <a:gd name="adj2" fmla="val 6392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Pil: højre 39">
            <a:extLst>
              <a:ext uri="{FF2B5EF4-FFF2-40B4-BE49-F238E27FC236}">
                <a16:creationId xmlns:a16="http://schemas.microsoft.com/office/drawing/2014/main" id="{76A6D456-8FFB-5C99-376D-5C171454CF15}"/>
              </a:ext>
            </a:extLst>
          </p:cNvPr>
          <p:cNvSpPr/>
          <p:nvPr/>
        </p:nvSpPr>
        <p:spPr>
          <a:xfrm>
            <a:off x="7344487" y="3726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3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AKTIEKURSUDVIKLING OG KAPITALMARKED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Bestyrelsesformandens beretning</a:t>
            </a:r>
            <a:endParaRPr lang="en-US" sz="900" dirty="0"/>
          </a:p>
        </p:txBody>
      </p:sp>
      <p:graphicFrame>
        <p:nvGraphicFramePr>
          <p:cNvPr id="9" name="Chart 0"/>
          <p:cNvGraphicFramePr/>
          <p:nvPr/>
        </p:nvGraphicFramePr>
        <p:xfrm>
          <a:off x="256032" y="822960"/>
          <a:ext cx="512064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5577840" y="822960"/>
            <a:ext cx="3364992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Shape 8"/>
          <p:cNvSpPr/>
          <p:nvPr/>
        </p:nvSpPr>
        <p:spPr>
          <a:xfrm>
            <a:off x="5577840" y="822960"/>
            <a:ext cx="54864" cy="82296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" name="Text 9"/>
          <p:cNvSpPr/>
          <p:nvPr/>
        </p:nvSpPr>
        <p:spPr>
          <a:xfrm>
            <a:off x="5724144" y="877824"/>
            <a:ext cx="318211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2021–22: Toppunkt</a:t>
            </a:r>
            <a:endParaRPr lang="en-US" sz="950" dirty="0"/>
          </a:p>
        </p:txBody>
      </p:sp>
      <p:sp>
        <p:nvSpPr>
          <p:cNvPr id="13" name="Text 10"/>
          <p:cNvSpPr/>
          <p:nvPr/>
        </p:nvSpPr>
        <p:spPr>
          <a:xfrm>
            <a:off x="5724144" y="1078992"/>
            <a:ext cx="3182112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Aktiekurs DKK 302 – fulgte EPRA/NAREIT-indekset tæt opad. NAV DKK 261 → kurs over indre værdi.</a:t>
            </a: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5577840" y="1737360"/>
            <a:ext cx="3364992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5" name="Shape 12"/>
          <p:cNvSpPr/>
          <p:nvPr/>
        </p:nvSpPr>
        <p:spPr>
          <a:xfrm>
            <a:off x="5577840" y="1737360"/>
            <a:ext cx="54864" cy="8229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6" name="Text 13"/>
          <p:cNvSpPr/>
          <p:nvPr/>
        </p:nvSpPr>
        <p:spPr>
          <a:xfrm>
            <a:off x="5724144" y="1792224"/>
            <a:ext cx="318211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2022–23: Korrektion</a:t>
            </a:r>
            <a:endParaRPr lang="en-US" sz="950" dirty="0"/>
          </a:p>
        </p:txBody>
      </p:sp>
      <p:sp>
        <p:nvSpPr>
          <p:cNvPr id="17" name="Text 14"/>
          <p:cNvSpPr/>
          <p:nvPr/>
        </p:nvSpPr>
        <p:spPr>
          <a:xfrm>
            <a:off x="5724144" y="1993392"/>
            <a:ext cx="3182112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ECB-renteopsving ramte hele ejendomssektoren. Kurs ned til DKK 172. NAV steg til DKK 324 – fundamentals intakte.</a:t>
            </a:r>
            <a:endParaRPr lang="en-US" sz="850" dirty="0"/>
          </a:p>
        </p:txBody>
      </p:sp>
      <p:sp>
        <p:nvSpPr>
          <p:cNvPr id="18" name="Shape 15"/>
          <p:cNvSpPr/>
          <p:nvPr/>
        </p:nvSpPr>
        <p:spPr>
          <a:xfrm>
            <a:off x="5577840" y="2651760"/>
            <a:ext cx="3364992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9" name="Shape 16"/>
          <p:cNvSpPr/>
          <p:nvPr/>
        </p:nvSpPr>
        <p:spPr>
          <a:xfrm>
            <a:off x="5577840" y="2651760"/>
            <a:ext cx="54864" cy="82296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0" name="Text 17"/>
          <p:cNvSpPr/>
          <p:nvPr/>
        </p:nvSpPr>
        <p:spPr>
          <a:xfrm>
            <a:off x="5724144" y="2706624"/>
            <a:ext cx="318211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2025: Genopretning</a:t>
            </a:r>
            <a:endParaRPr lang="en-US" sz="950" dirty="0"/>
          </a:p>
        </p:txBody>
      </p:sp>
      <p:sp>
        <p:nvSpPr>
          <p:cNvPr id="21" name="Text 18"/>
          <p:cNvSpPr/>
          <p:nvPr/>
        </p:nvSpPr>
        <p:spPr>
          <a:xfrm>
            <a:off x="5724144" y="2907792"/>
            <a:ext cx="3182112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Kurs DKK 218 – stigning +27% fra bunden. NAV DKK 347. Fortsat ~37% discount til indre værdi.</a:t>
            </a:r>
            <a:endParaRPr lang="en-US" sz="850" dirty="0"/>
          </a:p>
        </p:txBody>
      </p:sp>
      <p:sp>
        <p:nvSpPr>
          <p:cNvPr id="22" name="Shape 19"/>
          <p:cNvSpPr/>
          <p:nvPr/>
        </p:nvSpPr>
        <p:spPr>
          <a:xfrm>
            <a:off x="5577840" y="3566160"/>
            <a:ext cx="3364992" cy="822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3" name="Shape 20"/>
          <p:cNvSpPr/>
          <p:nvPr/>
        </p:nvSpPr>
        <p:spPr>
          <a:xfrm>
            <a:off x="5577840" y="3566160"/>
            <a:ext cx="54864" cy="822960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4" name="Text 21"/>
          <p:cNvSpPr/>
          <p:nvPr/>
        </p:nvSpPr>
        <p:spPr>
          <a:xfrm>
            <a:off x="5724144" y="3621024"/>
            <a:ext cx="318211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Bestyrelsens observation</a:t>
            </a:r>
            <a:endParaRPr lang="en-US" sz="950" dirty="0"/>
          </a:p>
        </p:txBody>
      </p:sp>
      <p:sp>
        <p:nvSpPr>
          <p:cNvPr id="25" name="Text 22"/>
          <p:cNvSpPr/>
          <p:nvPr/>
        </p:nvSpPr>
        <p:spPr>
          <a:xfrm>
            <a:off x="5724144" y="3822192"/>
            <a:ext cx="3182112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EPRA/NAREIT og Prime Office bevæger sig I grove </a:t>
            </a:r>
            <a:r>
              <a:rPr lang="en-US" sz="850" dirty="0" err="1">
                <a:solidFill>
                  <a:srgbClr val="4A5568"/>
                </a:solidFill>
              </a:rPr>
              <a:t>træk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parallelt</a:t>
            </a:r>
            <a:r>
              <a:rPr lang="en-US" sz="850" dirty="0">
                <a:solidFill>
                  <a:srgbClr val="4A5568"/>
                </a:solidFill>
              </a:rPr>
              <a:t>. Discount primært drevet af renter og markedsstemning – ikke fundamentals.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4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BESTYRELSENS FOKUS I 2025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Bestyrelsesformandens 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22960"/>
            <a:ext cx="4663440" cy="111556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22960"/>
            <a:ext cx="54864" cy="111556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402336" y="950976"/>
            <a:ext cx="292608" cy="292608"/>
          </a:xfrm>
          <a:prstGeom prst="ellipse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" name="Text 10"/>
          <p:cNvSpPr/>
          <p:nvPr/>
        </p:nvSpPr>
        <p:spPr>
          <a:xfrm>
            <a:off x="402336" y="95097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A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04672" y="877824"/>
            <a:ext cx="405993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Aarhus Ø – Mejlbryggen B &amp; C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804672" y="1152144"/>
            <a:ext cx="4059936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Byggeforløb følger plan – tid og økonomi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Nykredit forhåndslån forhandlet og etableret (DKK 655M)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DGNB Gold: certificeringsproces på rette spor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Tæt opfølgning på byggeledelse og milepæle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256032" y="2029968"/>
            <a:ext cx="4663440" cy="111556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256032" y="2029968"/>
            <a:ext cx="54864" cy="111556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402336" y="2157984"/>
            <a:ext cx="292608" cy="292608"/>
          </a:xfrm>
          <a:prstGeom prst="ellipse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8" name="Text 16"/>
          <p:cNvSpPr/>
          <p:nvPr/>
        </p:nvSpPr>
        <p:spPr>
          <a:xfrm>
            <a:off x="402336" y="215798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B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804672" y="2084832"/>
            <a:ext cx="405993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Drift &amp; udlejning (særligt DE)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804672" y="2359152"/>
            <a:ext cx="4059936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850" dirty="0">
                <a:solidFill>
                  <a:srgbClr val="4A5568"/>
                </a:solidFill>
              </a:rPr>
              <a:t>▸ </a:t>
            </a:r>
            <a:r>
              <a:rPr lang="en-US" sz="850" dirty="0" err="1">
                <a:solidFill>
                  <a:srgbClr val="4A5568"/>
                </a:solidFill>
              </a:rPr>
              <a:t>Løbende</a:t>
            </a:r>
            <a:r>
              <a:rPr lang="en-US" sz="850" dirty="0">
                <a:solidFill>
                  <a:srgbClr val="4A5568"/>
                </a:solidFill>
              </a:rPr>
              <a:t> dialog med BUWOG/</a:t>
            </a:r>
            <a:r>
              <a:rPr lang="en-US" sz="850" dirty="0" err="1">
                <a:solidFill>
                  <a:srgbClr val="4A5568"/>
                </a:solidFill>
              </a:rPr>
              <a:t>Vonovia</a:t>
            </a:r>
            <a:r>
              <a:rPr lang="en-US" sz="850" dirty="0">
                <a:solidFill>
                  <a:srgbClr val="4A5568"/>
                </a:solidFill>
              </a:rPr>
              <a:t> om performance </a:t>
            </a:r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</a:t>
            </a:r>
            <a:r>
              <a:rPr lang="en-US" sz="850" dirty="0" err="1">
                <a:solidFill>
                  <a:srgbClr val="4A5568"/>
                </a:solidFill>
              </a:rPr>
              <a:t>Investeringer</a:t>
            </a:r>
            <a:r>
              <a:rPr lang="en-US" sz="850" dirty="0">
                <a:solidFill>
                  <a:srgbClr val="4A5568"/>
                </a:solidFill>
              </a:rPr>
              <a:t> og </a:t>
            </a:r>
            <a:r>
              <a:rPr lang="en-US" sz="850" dirty="0" err="1">
                <a:solidFill>
                  <a:srgbClr val="4A5568"/>
                </a:solidFill>
              </a:rPr>
              <a:t>vedligeholdelse</a:t>
            </a:r>
            <a:r>
              <a:rPr lang="en-US" sz="850" dirty="0">
                <a:solidFill>
                  <a:srgbClr val="4A5568"/>
                </a:solidFill>
              </a:rPr>
              <a:t> i </a:t>
            </a:r>
            <a:r>
              <a:rPr lang="en-US" sz="850" dirty="0" err="1">
                <a:solidFill>
                  <a:srgbClr val="4A5568"/>
                </a:solidFill>
              </a:rPr>
              <a:t>koncernen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</a:t>
            </a:r>
            <a:r>
              <a:rPr lang="en-US" sz="850" dirty="0" err="1">
                <a:solidFill>
                  <a:srgbClr val="4A5568"/>
                </a:solidFill>
              </a:rPr>
              <a:t>Optimering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af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driftsmæssige</a:t>
            </a:r>
            <a:r>
              <a:rPr lang="en-US" sz="850" dirty="0">
                <a:solidFill>
                  <a:srgbClr val="4A5568"/>
                </a:solidFill>
              </a:rPr>
              <a:t> forhold</a:t>
            </a:r>
          </a:p>
          <a:p>
            <a:pPr marL="0" indent="0">
              <a:buNone/>
            </a:pP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256032" y="3236976"/>
            <a:ext cx="4663440" cy="1115568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256032" y="3236976"/>
            <a:ext cx="54864" cy="111556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402336" y="3364992"/>
            <a:ext cx="292608" cy="292608"/>
          </a:xfrm>
          <a:prstGeom prst="ellipse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4" name="Text 22"/>
          <p:cNvSpPr/>
          <p:nvPr/>
        </p:nvSpPr>
        <p:spPr>
          <a:xfrm>
            <a:off x="402336" y="336499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04672" y="3291840"/>
            <a:ext cx="405993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Salg af erhvervsejendomme (MCPF)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804672" y="3566160"/>
            <a:ext cx="4059936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Struktureret frasalgsproces for non-core aktiver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Tre ejendomme solgt i Hamburg: DKK 36m (Rahlstedter Weg, Dingstätte, Jungfrauenthal)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▸  Kapitalfrigivelse – screening af porteføljeoptimering fortsætter</a:t>
            </a:r>
            <a:endParaRPr lang="en-US" sz="850" dirty="0"/>
          </a:p>
        </p:txBody>
      </p:sp>
      <p:sp>
        <p:nvSpPr>
          <p:cNvPr id="27" name="Shape 25"/>
          <p:cNvSpPr/>
          <p:nvPr/>
        </p:nvSpPr>
        <p:spPr>
          <a:xfrm>
            <a:off x="5074920" y="822960"/>
            <a:ext cx="3867912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8" name="Text 26"/>
          <p:cNvSpPr/>
          <p:nvPr/>
        </p:nvSpPr>
        <p:spPr>
          <a:xfrm>
            <a:off x="5138928" y="822960"/>
            <a:ext cx="377647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Finansiering &amp; renterisiko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5074920" y="1170432"/>
            <a:ext cx="3867912" cy="457200"/>
          </a:xfrm>
          <a:prstGeom prst="rect">
            <a:avLst/>
          </a:prstGeom>
          <a:solidFill>
            <a:srgbClr val="FFFFFF"/>
          </a:solidFill>
          <a:ln/>
          <a:effectLst>
            <a:outerShdw blurRad="25400" dist="12700" dir="81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5074920" y="1170432"/>
            <a:ext cx="36576" cy="4572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5202936" y="1207008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18096"/>
                </a:solidFill>
              </a:rPr>
              <a:t>Swapportefølje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5202936" y="1399032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2A4A"/>
                </a:solidFill>
              </a:rPr>
              <a:t>EUR 160M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7205472" y="1280160"/>
            <a:ext cx="1664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4A5568"/>
                </a:solidFill>
              </a:rPr>
              <a:t>Vægtet fast </a:t>
            </a:r>
            <a:r>
              <a:rPr lang="en-US" sz="850" i="1" dirty="0" err="1">
                <a:solidFill>
                  <a:srgbClr val="4A5568"/>
                </a:solidFill>
              </a:rPr>
              <a:t>rente</a:t>
            </a:r>
            <a:r>
              <a:rPr lang="en-US" sz="850" i="1" dirty="0">
                <a:solidFill>
                  <a:srgbClr val="4A5568"/>
                </a:solidFill>
              </a:rPr>
              <a:t> ex </a:t>
            </a:r>
            <a:r>
              <a:rPr lang="en-US" sz="850" i="1" dirty="0" err="1">
                <a:solidFill>
                  <a:srgbClr val="4A5568"/>
                </a:solidFill>
              </a:rPr>
              <a:t>bidrag</a:t>
            </a:r>
            <a:r>
              <a:rPr lang="en-US" sz="850" i="1" dirty="0">
                <a:solidFill>
                  <a:srgbClr val="4A5568"/>
                </a:solidFill>
              </a:rPr>
              <a:t> ~1,35%</a:t>
            </a:r>
            <a:r>
              <a:rPr lang="en-US" sz="850" i="1">
                <a:solidFill>
                  <a:srgbClr val="4A5568"/>
                </a:solidFill>
              </a:rPr>
              <a:t> + marginal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5074920" y="1682496"/>
            <a:ext cx="3867912" cy="457200"/>
          </a:xfrm>
          <a:prstGeom prst="rect">
            <a:avLst/>
          </a:prstGeom>
          <a:solidFill>
            <a:srgbClr val="EEF1F6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5074920" y="1682496"/>
            <a:ext cx="36576" cy="4572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6" name="Text 34"/>
          <p:cNvSpPr/>
          <p:nvPr/>
        </p:nvSpPr>
        <p:spPr>
          <a:xfrm>
            <a:off x="5202936" y="1719072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18096"/>
                </a:solidFill>
              </a:rPr>
              <a:t>Gns. løbetid, swaps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5202936" y="1911096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2A4A"/>
                </a:solidFill>
              </a:rPr>
              <a:t>~4,5 år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7205472" y="1792224"/>
            <a:ext cx="1664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4A5568"/>
                </a:solidFill>
              </a:rPr>
              <a:t>Afdækket renterisiko</a:t>
            </a:r>
            <a:endParaRPr lang="en-US" sz="850" dirty="0"/>
          </a:p>
        </p:txBody>
      </p:sp>
      <p:sp>
        <p:nvSpPr>
          <p:cNvPr id="39" name="Shape 37"/>
          <p:cNvSpPr/>
          <p:nvPr/>
        </p:nvSpPr>
        <p:spPr>
          <a:xfrm>
            <a:off x="5074920" y="2194560"/>
            <a:ext cx="3867912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5074920" y="2194560"/>
            <a:ext cx="36576" cy="4572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1" name="Text 39"/>
          <p:cNvSpPr/>
          <p:nvPr/>
        </p:nvSpPr>
        <p:spPr>
          <a:xfrm>
            <a:off x="5202936" y="2231136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18096"/>
                </a:solidFill>
              </a:rPr>
              <a:t>ICR (interest coverage)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5202936" y="2423160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2A4A"/>
                </a:solidFill>
              </a:rPr>
              <a:t>2,85×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7205472" y="2304288"/>
            <a:ext cx="1664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4A5568"/>
                </a:solidFill>
              </a:rPr>
              <a:t>Over covenant-krav (min. 1,80×)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5074920" y="2706624"/>
            <a:ext cx="3867912" cy="457200"/>
          </a:xfrm>
          <a:prstGeom prst="rect">
            <a:avLst/>
          </a:prstGeom>
          <a:solidFill>
            <a:srgbClr val="EEF1F6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5" name="Shape 43"/>
          <p:cNvSpPr/>
          <p:nvPr/>
        </p:nvSpPr>
        <p:spPr>
          <a:xfrm>
            <a:off x="5074920" y="2706624"/>
            <a:ext cx="36576" cy="4572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6" name="Text 44"/>
          <p:cNvSpPr/>
          <p:nvPr/>
        </p:nvSpPr>
        <p:spPr>
          <a:xfrm>
            <a:off x="5202936" y="2743200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18096"/>
                </a:solidFill>
              </a:rPr>
              <a:t>LTV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5202936" y="2935224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2A4A"/>
                </a:solidFill>
              </a:rPr>
              <a:t>50,8%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7205472" y="2816352"/>
            <a:ext cx="1664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4A5568"/>
                </a:solidFill>
              </a:rPr>
              <a:t>Inden for covenant (maks. 65%)</a:t>
            </a:r>
            <a:endParaRPr lang="en-US" sz="850" dirty="0"/>
          </a:p>
        </p:txBody>
      </p:sp>
      <p:sp>
        <p:nvSpPr>
          <p:cNvPr id="49" name="Shape 47"/>
          <p:cNvSpPr/>
          <p:nvPr/>
        </p:nvSpPr>
        <p:spPr>
          <a:xfrm>
            <a:off x="5074920" y="3218688"/>
            <a:ext cx="3867912" cy="457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0" name="Shape 48"/>
          <p:cNvSpPr/>
          <p:nvPr/>
        </p:nvSpPr>
        <p:spPr>
          <a:xfrm>
            <a:off x="5074920" y="3218688"/>
            <a:ext cx="36576" cy="4572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1" name="Text 49"/>
          <p:cNvSpPr/>
          <p:nvPr/>
        </p:nvSpPr>
        <p:spPr>
          <a:xfrm>
            <a:off x="5202936" y="3255264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18096"/>
                </a:solidFill>
              </a:rPr>
              <a:t>Realkreditlån forlænget</a:t>
            </a:r>
            <a:endParaRPr lang="en-US" sz="900" dirty="0"/>
          </a:p>
        </p:txBody>
      </p:sp>
      <p:sp>
        <p:nvSpPr>
          <p:cNvPr id="52" name="Text 50"/>
          <p:cNvSpPr/>
          <p:nvPr/>
        </p:nvSpPr>
        <p:spPr>
          <a:xfrm>
            <a:off x="5202936" y="3447288"/>
            <a:ext cx="19202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2A4A"/>
                </a:solidFill>
              </a:rPr>
              <a:t>til 2033</a:t>
            </a:r>
            <a:endParaRPr lang="en-US" sz="1100" dirty="0"/>
          </a:p>
        </p:txBody>
      </p:sp>
      <p:sp>
        <p:nvSpPr>
          <p:cNvPr id="53" name="Text 51"/>
          <p:cNvSpPr/>
          <p:nvPr/>
        </p:nvSpPr>
        <p:spPr>
          <a:xfrm>
            <a:off x="7205472" y="3328416"/>
            <a:ext cx="16642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4A5568"/>
                </a:solidFill>
              </a:rPr>
              <a:t>Afdragsfrihed til 2028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5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BESTYRELSESKOMPETENCER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Bestyrelsesformandens 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22960"/>
            <a:ext cx="4160520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256032" y="822960"/>
            <a:ext cx="4160520" cy="5029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256032" y="822960"/>
            <a:ext cx="54864" cy="19202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2" name="Text 10"/>
          <p:cNvSpPr/>
          <p:nvPr/>
        </p:nvSpPr>
        <p:spPr>
          <a:xfrm>
            <a:off x="402336" y="868680"/>
            <a:ext cx="39593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Søren Krarup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02336" y="1097280"/>
            <a:ext cx="395935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9A84C"/>
                </a:solidFill>
              </a:rPr>
              <a:t>Bestyrelsesformand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02336" y="1389888"/>
            <a:ext cx="395935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Langsigtet</a:t>
            </a:r>
            <a:r>
              <a:rPr lang="en-US" sz="900" dirty="0">
                <a:solidFill>
                  <a:srgbClr val="4A5568"/>
                </a:solidFill>
              </a:rPr>
              <a:t> selskabsstrategi og </a:t>
            </a:r>
            <a:r>
              <a:rPr lang="en-US" sz="900" dirty="0" err="1">
                <a:solidFill>
                  <a:srgbClr val="4A5568"/>
                </a:solidFill>
              </a:rPr>
              <a:t>aktionærdialog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Selskabets</a:t>
            </a:r>
            <a:r>
              <a:rPr lang="en-US" sz="900" dirty="0">
                <a:solidFill>
                  <a:srgbClr val="4A5568"/>
                </a:solidFill>
              </a:rPr>
              <a:t> </a:t>
            </a:r>
            <a:r>
              <a:rPr lang="en-US" sz="900" dirty="0" err="1">
                <a:solidFill>
                  <a:srgbClr val="4A5568"/>
                </a:solidFill>
              </a:rPr>
              <a:t>ledelse</a:t>
            </a:r>
            <a:r>
              <a:rPr lang="en-US" sz="900" dirty="0">
                <a:solidFill>
                  <a:srgbClr val="4A5568"/>
                </a:solidFill>
              </a:rPr>
              <a:t> og governance</a:t>
            </a: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Risikostyring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Tyske</a:t>
            </a:r>
            <a:r>
              <a:rPr lang="en-US" sz="900" dirty="0">
                <a:solidFill>
                  <a:srgbClr val="4A5568"/>
                </a:solidFill>
              </a:rPr>
              <a:t> </a:t>
            </a:r>
            <a:r>
              <a:rPr lang="en-US" sz="900" dirty="0" err="1">
                <a:solidFill>
                  <a:srgbClr val="4A5568"/>
                </a:solidFill>
              </a:rPr>
              <a:t>ejendomsforhold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526280" y="822960"/>
            <a:ext cx="4160520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4526280" y="822960"/>
            <a:ext cx="4160520" cy="5029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4526280" y="822960"/>
            <a:ext cx="54864" cy="19202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8" name="Text 16"/>
          <p:cNvSpPr/>
          <p:nvPr/>
        </p:nvSpPr>
        <p:spPr>
          <a:xfrm>
            <a:off x="4672584" y="868680"/>
            <a:ext cx="39593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John Skovbjerg Hansen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672584" y="1097280"/>
            <a:ext cx="395935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 err="1">
                <a:solidFill>
                  <a:srgbClr val="C9A84C"/>
                </a:solidFill>
              </a:rPr>
              <a:t>Næstformand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672584" y="1389888"/>
            <a:ext cx="395935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dirty="0" err="1">
                <a:solidFill>
                  <a:srgbClr val="4A5568"/>
                </a:solidFill>
              </a:rPr>
              <a:t>Langsigtet</a:t>
            </a:r>
            <a:r>
              <a:rPr lang="en-US" sz="900" dirty="0">
                <a:solidFill>
                  <a:srgbClr val="4A5568"/>
                </a:solidFill>
              </a:rPr>
              <a:t> </a:t>
            </a:r>
            <a:r>
              <a:rPr lang="en-US" sz="900" dirty="0" err="1">
                <a:solidFill>
                  <a:srgbClr val="4A5568"/>
                </a:solidFill>
              </a:rPr>
              <a:t>selskabsstrategi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aktionærdialog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Ejendomsdrift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styring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Juridiske</a:t>
            </a:r>
            <a:r>
              <a:rPr lang="en-US" sz="900" dirty="0">
                <a:solidFill>
                  <a:srgbClr val="4A5568"/>
                </a:solidFill>
              </a:rPr>
              <a:t> </a:t>
            </a:r>
            <a:r>
              <a:rPr lang="en-US" sz="900" dirty="0" err="1">
                <a:solidFill>
                  <a:srgbClr val="4A5568"/>
                </a:solidFill>
              </a:rPr>
              <a:t>kontrakter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Finansiering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kapitalforhold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56032" y="2871216"/>
            <a:ext cx="4160520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256032" y="2871216"/>
            <a:ext cx="4160520" cy="5029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256032" y="2871216"/>
            <a:ext cx="54864" cy="19202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4" name="Text 22"/>
          <p:cNvSpPr/>
          <p:nvPr/>
        </p:nvSpPr>
        <p:spPr>
          <a:xfrm>
            <a:off x="402336" y="2916936"/>
            <a:ext cx="39593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Marie Vinther Møller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402336" y="3145536"/>
            <a:ext cx="395935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9A84C"/>
                </a:solidFill>
              </a:rPr>
              <a:t>Bestyrelsesmedlem · Revisionsudvalg (formand)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02336" y="3438144"/>
            <a:ext cx="395935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dirty="0" err="1">
                <a:solidFill>
                  <a:srgbClr val="4A5568"/>
                </a:solidFill>
              </a:rPr>
              <a:t>Langsigtet</a:t>
            </a:r>
            <a:r>
              <a:rPr lang="en-US" sz="900" dirty="0">
                <a:solidFill>
                  <a:srgbClr val="4A5568"/>
                </a:solidFill>
              </a:rPr>
              <a:t> </a:t>
            </a:r>
            <a:r>
              <a:rPr lang="en-US" sz="900" dirty="0" err="1">
                <a:solidFill>
                  <a:srgbClr val="4A5568"/>
                </a:solidFill>
              </a:rPr>
              <a:t>selskabsstrategi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aktionærdialog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Økonomi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regnskab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Finansiering</a:t>
            </a:r>
            <a:endParaRPr lang="en-US" sz="900" dirty="0">
              <a:solidFill>
                <a:srgbClr val="4A5568"/>
              </a:solidFill>
            </a:endParaRPr>
          </a:p>
          <a:p>
            <a:pPr marL="0" indent="0">
              <a:buNone/>
            </a:pPr>
            <a:r>
              <a:rPr lang="en-US" sz="900" dirty="0" err="1">
                <a:solidFill>
                  <a:srgbClr val="4A5568"/>
                </a:solidFill>
              </a:rPr>
              <a:t>Kapitalstruktur</a:t>
            </a:r>
            <a:endParaRPr lang="en-US" sz="900" dirty="0">
              <a:solidFill>
                <a:srgbClr val="4A5568"/>
              </a:solidFill>
            </a:endParaRPr>
          </a:p>
          <a:p>
            <a:r>
              <a:rPr lang="en-US" sz="900" dirty="0" err="1">
                <a:solidFill>
                  <a:srgbClr val="4A5568"/>
                </a:solidFill>
              </a:rPr>
              <a:t>Årsregnskab</a:t>
            </a:r>
            <a:r>
              <a:rPr lang="en-US" sz="900" dirty="0">
                <a:solidFill>
                  <a:srgbClr val="4A5568"/>
                </a:solidFill>
              </a:rPr>
              <a:t>, intern </a:t>
            </a:r>
            <a:r>
              <a:rPr lang="en-US" sz="900" dirty="0" err="1">
                <a:solidFill>
                  <a:srgbClr val="4A5568"/>
                </a:solidFill>
              </a:rPr>
              <a:t>kontrol</a:t>
            </a:r>
            <a:r>
              <a:rPr lang="en-US" sz="900" dirty="0">
                <a:solidFill>
                  <a:srgbClr val="4A5568"/>
                </a:solidFill>
              </a:rPr>
              <a:t>, MAR-compliance</a:t>
            </a:r>
            <a:endParaRPr lang="en-US" sz="900" dirty="0"/>
          </a:p>
          <a:p>
            <a:r>
              <a:rPr lang="en-US" sz="900" dirty="0">
                <a:solidFill>
                  <a:srgbClr val="4A5568"/>
                </a:solidFill>
              </a:rPr>
              <a:t>CSRD/EU-</a:t>
            </a:r>
            <a:r>
              <a:rPr lang="en-US" sz="900" dirty="0" err="1">
                <a:solidFill>
                  <a:srgbClr val="4A5568"/>
                </a:solidFill>
              </a:rPr>
              <a:t>taksonomi</a:t>
            </a:r>
            <a:r>
              <a:rPr lang="en-US" sz="900" dirty="0">
                <a:solidFill>
                  <a:srgbClr val="4A5568"/>
                </a:solidFill>
              </a:rPr>
              <a:t> (</a:t>
            </a:r>
            <a:r>
              <a:rPr lang="en-US" sz="900" dirty="0" err="1">
                <a:solidFill>
                  <a:srgbClr val="4A5568"/>
                </a:solidFill>
              </a:rPr>
              <a:t>opstart</a:t>
            </a:r>
            <a:r>
              <a:rPr lang="en-US" sz="900" dirty="0">
                <a:solidFill>
                  <a:srgbClr val="4A5568"/>
                </a:solidFill>
              </a:rPr>
              <a:t> 2026)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4526280" y="2871216"/>
            <a:ext cx="4160520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127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4526280" y="2871216"/>
            <a:ext cx="4160520" cy="5029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4526280" y="2871216"/>
            <a:ext cx="54864" cy="192024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0" name="Text 28"/>
          <p:cNvSpPr/>
          <p:nvPr/>
        </p:nvSpPr>
        <p:spPr>
          <a:xfrm>
            <a:off x="4672584" y="2916936"/>
            <a:ext cx="395935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Thomas Hjort Winther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4672584" y="3145536"/>
            <a:ext cx="395935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 err="1">
                <a:solidFill>
                  <a:srgbClr val="C9A84C"/>
                </a:solidFill>
              </a:rPr>
              <a:t>Bestyrelsesmedlem</a:t>
            </a:r>
            <a:r>
              <a:rPr lang="en-US" sz="900" dirty="0">
                <a:solidFill>
                  <a:srgbClr val="C9A84C"/>
                </a:solidFill>
              </a:rPr>
              <a:t> ·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4672584" y="3438144"/>
            <a:ext cx="3959352" cy="1298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dirty="0" err="1">
                <a:solidFill>
                  <a:srgbClr val="4A5568"/>
                </a:solidFill>
              </a:rPr>
              <a:t>Langsigtet</a:t>
            </a:r>
            <a:r>
              <a:rPr lang="en-US" sz="900" dirty="0">
                <a:solidFill>
                  <a:srgbClr val="4A5568"/>
                </a:solidFill>
              </a:rPr>
              <a:t> </a:t>
            </a:r>
            <a:r>
              <a:rPr lang="en-US" sz="900" dirty="0" err="1">
                <a:solidFill>
                  <a:srgbClr val="4A5568"/>
                </a:solidFill>
              </a:rPr>
              <a:t>selskabsstrategi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aktionærdialog</a:t>
            </a:r>
            <a:endParaRPr lang="en-US" sz="900" dirty="0">
              <a:solidFill>
                <a:srgbClr val="4A5568"/>
              </a:solidFill>
            </a:endParaRPr>
          </a:p>
          <a:p>
            <a:r>
              <a:rPr lang="en-US" sz="900" dirty="0" err="1">
                <a:solidFill>
                  <a:srgbClr val="4A5568"/>
                </a:solidFill>
              </a:rPr>
              <a:t>Økonomi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regnskab</a:t>
            </a:r>
            <a:endParaRPr lang="en-US" sz="900" dirty="0">
              <a:solidFill>
                <a:srgbClr val="4A5568"/>
              </a:solidFill>
            </a:endParaRPr>
          </a:p>
          <a:p>
            <a:r>
              <a:rPr lang="en-US" sz="900" dirty="0" err="1">
                <a:solidFill>
                  <a:srgbClr val="4A5568"/>
                </a:solidFill>
              </a:rPr>
              <a:t>Finansiering</a:t>
            </a:r>
            <a:r>
              <a:rPr lang="en-US" sz="900" dirty="0">
                <a:solidFill>
                  <a:srgbClr val="4A5568"/>
                </a:solidFill>
              </a:rPr>
              <a:t> og </a:t>
            </a:r>
            <a:r>
              <a:rPr lang="en-US" sz="900" dirty="0" err="1">
                <a:solidFill>
                  <a:srgbClr val="4A5568"/>
                </a:solidFill>
              </a:rPr>
              <a:t>kapitalforhold</a:t>
            </a:r>
            <a:endParaRPr lang="en-US" sz="900" dirty="0"/>
          </a:p>
          <a:p>
            <a:r>
              <a:rPr lang="en-US" sz="900" dirty="0" err="1">
                <a:solidFill>
                  <a:srgbClr val="4A5568"/>
                </a:solidFill>
              </a:rPr>
              <a:t>Porteføljeoptimering</a:t>
            </a:r>
            <a:endParaRPr lang="en-US" sz="900" dirty="0">
              <a:solidFill>
                <a:srgbClr val="4A5568"/>
              </a:solidFill>
            </a:endParaRPr>
          </a:p>
          <a:p>
            <a:endParaRPr lang="en-US" sz="900" dirty="0">
              <a:solidFill>
                <a:srgbClr val="4A556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5" name="Text 3"/>
          <p:cNvSpPr/>
          <p:nvPr/>
        </p:nvSpPr>
        <p:spPr>
          <a:xfrm>
            <a:off x="256032" y="118872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11E35"/>
                </a:solidFill>
              </a:rPr>
              <a:t>6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04672" y="73152"/>
            <a:ext cx="7955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FINANSTILSYN / FAIF  &amp;  ESG / CORPORATE GOVERNANCE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8" name="Text 6"/>
          <p:cNvSpPr/>
          <p:nvPr/>
        </p:nvSpPr>
        <p:spPr>
          <a:xfrm>
            <a:off x="274320" y="4773168"/>
            <a:ext cx="85953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A9AB0"/>
                </a:solidFill>
              </a:rPr>
              <a:t>Prime Office A/S  |  Generalforsamling 23. april 2026  |  Bestyrelsesformandens beretning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56032" y="822960"/>
            <a:ext cx="4160520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0" name="Text 8"/>
          <p:cNvSpPr/>
          <p:nvPr/>
        </p:nvSpPr>
        <p:spPr>
          <a:xfrm>
            <a:off x="320040" y="822960"/>
            <a:ext cx="4069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Dialog med Finanstilsynet / FAIF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56032" y="1170432"/>
            <a:ext cx="416052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256032" y="1170432"/>
            <a:ext cx="54864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3" name="Text 11"/>
          <p:cNvSpPr/>
          <p:nvPr/>
        </p:nvSpPr>
        <p:spPr>
          <a:xfrm>
            <a:off x="402336" y="1216152"/>
            <a:ext cx="3931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Baggrund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402336" y="1426464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Mangeårig dialog siden 2015 om FAIF-registrering og tilsynspraksis. Sagen har forløbet over en årrække med løbende korrespondance.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256032" y="1993392"/>
            <a:ext cx="416052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256032" y="1993392"/>
            <a:ext cx="54864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17" name="Text 15"/>
          <p:cNvSpPr/>
          <p:nvPr/>
        </p:nvSpPr>
        <p:spPr>
          <a:xfrm>
            <a:off x="402336" y="2039112"/>
            <a:ext cx="3931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Proces og dokumentation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402336" y="2249424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Sagen behandles korrekt og med fuld dokumentation. Ekstern juridisk bistand engageret. Erhvervsankenævnet: 3. </a:t>
            </a:r>
            <a:r>
              <a:rPr lang="en-US" sz="850" dirty="0" err="1">
                <a:solidFill>
                  <a:srgbClr val="4A5568"/>
                </a:solidFill>
              </a:rPr>
              <a:t>klage</a:t>
            </a:r>
            <a:r>
              <a:rPr lang="en-US" sz="850" dirty="0">
                <a:solidFill>
                  <a:srgbClr val="4A5568"/>
                </a:solidFill>
              </a:rPr>
              <a:t> er </a:t>
            </a:r>
            <a:r>
              <a:rPr lang="en-US" sz="850" dirty="0" err="1">
                <a:solidFill>
                  <a:srgbClr val="4A5568"/>
                </a:solidFill>
              </a:rPr>
              <a:t>indsendt</a:t>
            </a:r>
            <a:r>
              <a:rPr lang="en-US" sz="850" dirty="0">
                <a:solidFill>
                  <a:srgbClr val="4A5568"/>
                </a:solidFill>
              </a:rPr>
              <a:t> i marts </a:t>
            </a:r>
            <a:r>
              <a:rPr lang="en-US" sz="850" dirty="0" err="1">
                <a:solidFill>
                  <a:srgbClr val="4A5568"/>
                </a:solidFill>
              </a:rPr>
              <a:t>måned</a:t>
            </a:r>
            <a:r>
              <a:rPr lang="en-US" sz="850" dirty="0">
                <a:solidFill>
                  <a:srgbClr val="4A5568"/>
                </a:solidFill>
              </a:rPr>
              <a:t> 2026.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256032" y="2816352"/>
            <a:ext cx="416052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256032" y="2816352"/>
            <a:ext cx="54864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1" name="Text 19"/>
          <p:cNvSpPr/>
          <p:nvPr/>
        </p:nvSpPr>
        <p:spPr>
          <a:xfrm>
            <a:off x="402336" y="2862072"/>
            <a:ext cx="3931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Bestyrelsens holdning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402336" y="3072384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Prioriterer korrekt efterlevelse og transparent dialog med myndighederne. Bestyrelsen er løbende orienteret og involveret.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256032" y="3639312"/>
            <a:ext cx="4160520" cy="749808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256032" y="3639312"/>
            <a:ext cx="54864" cy="749808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5" name="Text 23"/>
          <p:cNvSpPr/>
          <p:nvPr/>
        </p:nvSpPr>
        <p:spPr>
          <a:xfrm>
            <a:off x="402336" y="3685032"/>
            <a:ext cx="3931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B2A4A"/>
                </a:solidFill>
              </a:rPr>
              <a:t>Forventet forløb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402336" y="3895344"/>
            <a:ext cx="3931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Finanstilsyn </a:t>
            </a:r>
            <a:r>
              <a:rPr lang="en-US" sz="850" dirty="0" err="1">
                <a:solidFill>
                  <a:srgbClr val="4A5568"/>
                </a:solidFill>
              </a:rPr>
              <a:t>har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svarfrist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til</a:t>
            </a:r>
            <a:r>
              <a:rPr lang="en-US" sz="850" dirty="0">
                <a:solidFill>
                  <a:srgbClr val="4A5568"/>
                </a:solidFill>
              </a:rPr>
              <a:t> 1.5.2026 og </a:t>
            </a:r>
            <a:r>
              <a:rPr lang="en-US" sz="850" dirty="0" err="1">
                <a:solidFill>
                  <a:srgbClr val="4A5568"/>
                </a:solidFill>
              </a:rPr>
              <a:t>sagen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forventes</a:t>
            </a:r>
            <a:r>
              <a:rPr lang="en-US" sz="850" dirty="0">
                <a:solidFill>
                  <a:srgbClr val="4A5568"/>
                </a:solidFill>
              </a:rPr>
              <a:t> </a:t>
            </a:r>
            <a:r>
              <a:rPr lang="en-US" sz="850" dirty="0" err="1">
                <a:solidFill>
                  <a:srgbClr val="4A5568"/>
                </a:solidFill>
              </a:rPr>
              <a:t>afsluttet</a:t>
            </a:r>
            <a:r>
              <a:rPr lang="en-US" sz="850" dirty="0">
                <a:solidFill>
                  <a:srgbClr val="4A5568"/>
                </a:solidFill>
              </a:rPr>
              <a:t> slut 2026.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Apex (depositary): løbende samarbejde og dialog.</a:t>
            </a:r>
            <a:endParaRPr lang="en-US" sz="850" dirty="0"/>
          </a:p>
        </p:txBody>
      </p:sp>
      <p:sp>
        <p:nvSpPr>
          <p:cNvPr id="27" name="Shape 25"/>
          <p:cNvSpPr/>
          <p:nvPr/>
        </p:nvSpPr>
        <p:spPr>
          <a:xfrm>
            <a:off x="4572000" y="822960"/>
            <a:ext cx="4370832" cy="310896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28" name="Text 26"/>
          <p:cNvSpPr/>
          <p:nvPr/>
        </p:nvSpPr>
        <p:spPr>
          <a:xfrm>
            <a:off x="4636008" y="822960"/>
            <a:ext cx="42793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ESG &amp; Corporate Governance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572000" y="1170432"/>
            <a:ext cx="4370832" cy="16916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4572000" y="1170432"/>
            <a:ext cx="54864" cy="1691640"/>
          </a:xfrm>
          <a:prstGeom prst="rect">
            <a:avLst/>
          </a:prstGeom>
          <a:solidFill>
            <a:srgbClr val="2D6A4F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1" name="Text 29"/>
          <p:cNvSpPr/>
          <p:nvPr/>
        </p:nvSpPr>
        <p:spPr>
          <a:xfrm>
            <a:off x="4718304" y="1225296"/>
            <a:ext cx="416966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Miljø &amp; energi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4718304" y="1481328"/>
            <a:ext cx="4169664" cy="131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Energirenovering af tyske boliger (EU/tyske krav)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Dataindhentning: energiklassificering og forbrug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DGNB Gold for Mejlbryggen B &amp; C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EU-taksonomi og CSRD: </a:t>
            </a:r>
            <a:r>
              <a:rPr lang="en-US" sz="850" dirty="0" err="1">
                <a:solidFill>
                  <a:srgbClr val="4A5568"/>
                </a:solidFill>
              </a:rPr>
              <a:t>løbende</a:t>
            </a:r>
            <a:r>
              <a:rPr lang="en-US" sz="850" dirty="0">
                <a:solidFill>
                  <a:srgbClr val="4A5568"/>
                </a:solidFill>
              </a:rPr>
              <a:t>  </a:t>
            </a:r>
            <a:r>
              <a:rPr lang="en-US" sz="850" dirty="0" err="1">
                <a:solidFill>
                  <a:srgbClr val="4A5568"/>
                </a:solidFill>
              </a:rPr>
              <a:t>implementering</a:t>
            </a:r>
            <a:endParaRPr lang="en-US" sz="850" dirty="0"/>
          </a:p>
        </p:txBody>
      </p:sp>
      <p:sp>
        <p:nvSpPr>
          <p:cNvPr id="33" name="Shape 31"/>
          <p:cNvSpPr/>
          <p:nvPr/>
        </p:nvSpPr>
        <p:spPr>
          <a:xfrm>
            <a:off x="4572000" y="2953512"/>
            <a:ext cx="4370832" cy="169164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7000"/>
              </a:srgbClr>
            </a:outerShdw>
          </a:effectLst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4572000" y="2953512"/>
            <a:ext cx="54864" cy="169164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da-DK"/>
          </a:p>
        </p:txBody>
      </p:sp>
      <p:sp>
        <p:nvSpPr>
          <p:cNvPr id="35" name="Text 33"/>
          <p:cNvSpPr/>
          <p:nvPr/>
        </p:nvSpPr>
        <p:spPr>
          <a:xfrm>
            <a:off x="4718304" y="3008376"/>
            <a:ext cx="416966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A4A"/>
                </a:solidFill>
              </a:rPr>
              <a:t>Governance &amp; compliance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4718304" y="3264408"/>
            <a:ext cx="4169664" cy="13167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MAR-compliance: fortsat stærkt fokus i hele organisationen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BDO: uafhængig risikovurdering gennemført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Apex (depositary): løbende samarbejde</a:t>
            </a:r>
            <a:endParaRPr lang="en-US" sz="850" dirty="0"/>
          </a:p>
          <a:p>
            <a:pPr marL="0" indent="0">
              <a:buNone/>
            </a:pPr>
            <a:r>
              <a:rPr lang="en-US" sz="850" dirty="0">
                <a:solidFill>
                  <a:srgbClr val="4A5568"/>
                </a:solidFill>
              </a:rPr>
              <a:t>✓  Bestyrelsesevaluering gennemført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34CA6309E2C4489BA34698B9DB489C" ma:contentTypeVersion="19" ma:contentTypeDescription="Opret et nyt dokument." ma:contentTypeScope="" ma:versionID="1cf9f44aedc7a6c6fe62866be3c0986e">
  <xsd:schema xmlns:xsd="http://www.w3.org/2001/XMLSchema" xmlns:xs="http://www.w3.org/2001/XMLSchema" xmlns:p="http://schemas.microsoft.com/office/2006/metadata/properties" xmlns:ns2="3316de45-c2f6-439e-809f-d409020129be" xmlns:ns3="e5ac49c1-55cc-45b7-818c-def5cf0e68f6" targetNamespace="http://schemas.microsoft.com/office/2006/metadata/properties" ma:root="true" ma:fieldsID="ef85689251ce7b1140f1b27b1447f399" ns2:_="" ns3:_="">
    <xsd:import namespace="3316de45-c2f6-439e-809f-d409020129be"/>
    <xsd:import namespace="e5ac49c1-55cc-45b7-818c-def5cf0e68f6"/>
    <xsd:element name="properties">
      <xsd:complexType>
        <xsd:sequence>
          <xsd:element name="documentManagement">
            <xsd:complexType>
              <xsd:all>
                <xsd:element ref="ns2:dato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6de45-c2f6-439e-809f-d409020129be" elementFormDefault="qualified">
    <xsd:import namespace="http://schemas.microsoft.com/office/2006/documentManagement/types"/>
    <xsd:import namespace="http://schemas.microsoft.com/office/infopath/2007/PartnerControls"/>
    <xsd:element name="dato" ma:index="8" nillable="true" ma:displayName="dato" ma:format="DateOnly" ma:indexed="true" ma:internalName="dato">
      <xsd:simpleType>
        <xsd:restriction base="dms:DateTime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fdd91785-8f33-47cd-bcf5-6675be1c5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c49c1-55cc-45b7-818c-def5cf0e68f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214d2c-10bb-4ac0-842c-c5bccc345467}" ma:internalName="TaxCatchAll" ma:showField="CatchAllData" ma:web="e5ac49c1-55cc-45b7-818c-def5cf0e6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3316de45-c2f6-439e-809f-d409020129be" xsi:nil="true"/>
    <TaxCatchAll xmlns="e5ac49c1-55cc-45b7-818c-def5cf0e68f6" xsi:nil="true"/>
    <lcf76f155ced4ddcb4097134ff3c332f xmlns="3316de45-c2f6-439e-809f-d40902012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AFDD05-31BE-4A29-986F-CD446AB0E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6de45-c2f6-439e-809f-d409020129be"/>
    <ds:schemaRef ds:uri="e5ac49c1-55cc-45b7-818c-def5cf0e6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16030-D8BA-4D12-9492-28A20EEDC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DA7AE-FA74-43C6-890A-E21115DECF56}">
  <ds:schemaRefs>
    <ds:schemaRef ds:uri="http://schemas.microsoft.com/office/2006/metadata/properties"/>
    <ds:schemaRef ds:uri="http://schemas.microsoft.com/office/infopath/2007/PartnerControls"/>
    <ds:schemaRef ds:uri="3316de45-c2f6-439e-809f-d409020129be"/>
    <ds:schemaRef ds:uri="e5ac49c1-55cc-45b7-818c-def5cf0e68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4251</Words>
  <Application>Microsoft Office PowerPoint</Application>
  <PresentationFormat>Skærmshow (16:9)</PresentationFormat>
  <Paragraphs>958</Paragraphs>
  <Slides>42</Slides>
  <Notes>37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Office Theme</vt:lpstr>
      <vt:lpstr>Dagsorden </vt:lpstr>
      <vt:lpstr>Valg af dirigent og referent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Dagsorden </vt:lpstr>
      <vt:lpstr>Fordeling af årets overskud</vt:lpstr>
      <vt:lpstr>Vejledende afstemning om  vederlagsrapport</vt:lpstr>
      <vt:lpstr>Forslag til vederlag for 2026</vt:lpstr>
      <vt:lpstr>VALG TIL BESTYRELSEN</vt:lpstr>
      <vt:lpstr>Valg af revisor</vt:lpstr>
      <vt:lpstr>Forslag fra bestyrelsen Køb af aktier og kapitalforhøjelser</vt:lpstr>
      <vt:lpstr>Bemyndigelse til generalforsamlingens dirigent.</vt:lpstr>
      <vt:lpstr>EVENTUELT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Office A/S – Bestyrelsesformandens beretning GF 2026</dc:title>
  <dc:subject>PptxGenJS Presentation</dc:subject>
  <dc:creator>PptxGenJS</dc:creator>
  <cp:lastModifiedBy>Johan lyck</cp:lastModifiedBy>
  <cp:revision>7</cp:revision>
  <dcterms:created xsi:type="dcterms:W3CDTF">2026-03-19T13:20:20Z</dcterms:created>
  <dcterms:modified xsi:type="dcterms:W3CDTF">2026-04-24T10:39:28Z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0x0101002534CA6309E2C4489BA34698B9DB489C</vt:lpwstr>
  </property>
  <property fmtid="{D5CDD505-2E9C-101B-9397-08002B2CF9AE}" pid="3" name="MediaServiceImageTags">
    <vt:lpwstr/>
  </property>
</Properties>
</file>