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4"/>
    <p:sldMasterId id="2147483957" r:id="rId5"/>
  </p:sldMasterIdLst>
  <p:notesMasterIdLst>
    <p:notesMasterId r:id="rId65"/>
  </p:notesMasterIdLst>
  <p:handoutMasterIdLst>
    <p:handoutMasterId r:id="rId66"/>
  </p:handoutMasterIdLst>
  <p:sldIdLst>
    <p:sldId id="477" r:id="rId6"/>
    <p:sldId id="660" r:id="rId7"/>
    <p:sldId id="479" r:id="rId8"/>
    <p:sldId id="811" r:id="rId9"/>
    <p:sldId id="806" r:id="rId10"/>
    <p:sldId id="857" r:id="rId11"/>
    <p:sldId id="866" r:id="rId12"/>
    <p:sldId id="892" r:id="rId13"/>
    <p:sldId id="779" r:id="rId14"/>
    <p:sldId id="831" r:id="rId15"/>
    <p:sldId id="875" r:id="rId16"/>
    <p:sldId id="876" r:id="rId17"/>
    <p:sldId id="877" r:id="rId18"/>
    <p:sldId id="878" r:id="rId19"/>
    <p:sldId id="850" r:id="rId20"/>
    <p:sldId id="852" r:id="rId21"/>
    <p:sldId id="853" r:id="rId22"/>
    <p:sldId id="819" r:id="rId23"/>
    <p:sldId id="870" r:id="rId24"/>
    <p:sldId id="829" r:id="rId25"/>
    <p:sldId id="890" r:id="rId26"/>
    <p:sldId id="846" r:id="rId27"/>
    <p:sldId id="884" r:id="rId28"/>
    <p:sldId id="894" r:id="rId29"/>
    <p:sldId id="895" r:id="rId30"/>
    <p:sldId id="836" r:id="rId31"/>
    <p:sldId id="872" r:id="rId32"/>
    <p:sldId id="891" r:id="rId33"/>
    <p:sldId id="854" r:id="rId34"/>
    <p:sldId id="765" r:id="rId35"/>
    <p:sldId id="770" r:id="rId36"/>
    <p:sldId id="774" r:id="rId37"/>
    <p:sldId id="718" r:id="rId38"/>
    <p:sldId id="766" r:id="rId39"/>
    <p:sldId id="809" r:id="rId40"/>
    <p:sldId id="863" r:id="rId41"/>
    <p:sldId id="862" r:id="rId42"/>
    <p:sldId id="880" r:id="rId43"/>
    <p:sldId id="897" r:id="rId44"/>
    <p:sldId id="896" r:id="rId45"/>
    <p:sldId id="886" r:id="rId46"/>
    <p:sldId id="423" r:id="rId47"/>
    <p:sldId id="814" r:id="rId48"/>
    <p:sldId id="820" r:id="rId49"/>
    <p:sldId id="869" r:id="rId50"/>
    <p:sldId id="666" r:id="rId51"/>
    <p:sldId id="887" r:id="rId52"/>
    <p:sldId id="879" r:id="rId53"/>
    <p:sldId id="889" r:id="rId54"/>
    <p:sldId id="893" r:id="rId55"/>
    <p:sldId id="427" r:id="rId56"/>
    <p:sldId id="885" r:id="rId57"/>
    <p:sldId id="607" r:id="rId58"/>
    <p:sldId id="608" r:id="rId59"/>
    <p:sldId id="705" r:id="rId60"/>
    <p:sldId id="706" r:id="rId61"/>
    <p:sldId id="883" r:id="rId62"/>
    <p:sldId id="373" r:id="rId63"/>
    <p:sldId id="374" r:id="rId64"/>
  </p:sldIdLst>
  <p:sldSz cx="9144000" cy="6858000" type="screen4x3"/>
  <p:notesSz cx="6797675" cy="9926638"/>
  <p:defaultTextStyle>
    <a:defPPr>
      <a:defRPr lang="da-DK"/>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395D2A-3CBF-7320-239A-F7C3E6CFEA03}" name="Mogens Vinther Møller" initials="MV" userId="S::mvm@moller-company.dk::61d9e108-7c85-44ab-92de-79a486b96d61" providerId="AD"/>
  <p188:author id="{F5A015C9-EC47-05F5-9030-F81B447983F8}" name="Flemming Lindeløv" initials="FL" userId="90eaec9bc3cdd06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EF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45" autoAdjust="0"/>
    <p:restoredTop sz="82366" autoAdjust="0"/>
  </p:normalViewPr>
  <p:slideViewPr>
    <p:cSldViewPr>
      <p:cViewPr varScale="1">
        <p:scale>
          <a:sx n="84" d="100"/>
          <a:sy n="84" d="100"/>
        </p:scale>
        <p:origin x="1734" y="96"/>
      </p:cViewPr>
      <p:guideLst>
        <p:guide orient="horz" pos="2160"/>
        <p:guide pos="2880"/>
      </p:guideLst>
    </p:cSldViewPr>
  </p:slideViewPr>
  <p:outlineViewPr>
    <p:cViewPr>
      <p:scale>
        <a:sx n="33" d="100"/>
        <a:sy n="33" d="100"/>
      </p:scale>
      <p:origin x="0" y="-13416"/>
    </p:cViewPr>
  </p:outlineViewPr>
  <p:notesTextViewPr>
    <p:cViewPr>
      <p:scale>
        <a:sx n="3" d="2"/>
        <a:sy n="3" d="2"/>
      </p:scale>
      <p:origin x="0" y="0"/>
    </p:cViewPr>
  </p:notesTextViewPr>
  <p:sorterViewPr>
    <p:cViewPr varScale="1">
      <p:scale>
        <a:sx n="1" d="1"/>
        <a:sy n="1" d="1"/>
      </p:scale>
      <p:origin x="0" y="0"/>
    </p:cViewPr>
  </p:sorterViewPr>
  <p:notesViewPr>
    <p:cSldViewPr>
      <p:cViewPr>
        <p:scale>
          <a:sx n="100" d="100"/>
          <a:sy n="100" d="100"/>
        </p:scale>
        <p:origin x="3564" y="-19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viewProps" Target="viewProps.xml"/><Relationship Id="rId7" Type="http://schemas.openxmlformats.org/officeDocument/2006/relationships/slide" Target="slides/slide2.xml"/><Relationship Id="rId71"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 lyck" userId="1e7cb3a0-4180-4fad-803e-597faf0c59df" providerId="ADAL" clId="{4CE43563-5A45-4725-8F10-05BD2619B756}"/>
    <pc:docChg chg="undo custSel addSld delSld">
      <pc:chgData name="Johan lyck" userId="1e7cb3a0-4180-4fad-803e-597faf0c59df" providerId="ADAL" clId="{4CE43563-5A45-4725-8F10-05BD2619B756}" dt="2024-04-10T19:57:04.218" v="11" actId="47"/>
      <pc:docMkLst>
        <pc:docMk/>
      </pc:docMkLst>
      <pc:sldChg chg="del">
        <pc:chgData name="Johan lyck" userId="1e7cb3a0-4180-4fad-803e-597faf0c59df" providerId="ADAL" clId="{4CE43563-5A45-4725-8F10-05BD2619B756}" dt="2024-04-10T19:56:51.218" v="3" actId="47"/>
        <pc:sldMkLst>
          <pc:docMk/>
          <pc:sldMk cId="0" sldId="258"/>
        </pc:sldMkLst>
      </pc:sldChg>
      <pc:sldChg chg="del">
        <pc:chgData name="Johan lyck" userId="1e7cb3a0-4180-4fad-803e-597faf0c59df" providerId="ADAL" clId="{4CE43563-5A45-4725-8F10-05BD2619B756}" dt="2024-04-10T19:56:51.762" v="4" actId="47"/>
        <pc:sldMkLst>
          <pc:docMk/>
          <pc:sldMk cId="0" sldId="259"/>
        </pc:sldMkLst>
      </pc:sldChg>
      <pc:sldChg chg="del">
        <pc:chgData name="Johan lyck" userId="1e7cb3a0-4180-4fad-803e-597faf0c59df" providerId="ADAL" clId="{4CE43563-5A45-4725-8F10-05BD2619B756}" dt="2024-04-10T19:56:52.298" v="5" actId="47"/>
        <pc:sldMkLst>
          <pc:docMk/>
          <pc:sldMk cId="0" sldId="260"/>
        </pc:sldMkLst>
      </pc:sldChg>
      <pc:sldChg chg="add del">
        <pc:chgData name="Johan lyck" userId="1e7cb3a0-4180-4fad-803e-597faf0c59df" providerId="ADAL" clId="{4CE43563-5A45-4725-8F10-05BD2619B756}" dt="2024-04-10T19:57:04.218" v="11" actId="47"/>
        <pc:sldMkLst>
          <pc:docMk/>
          <pc:sldMk cId="3947287889" sldId="373"/>
        </pc:sldMkLst>
      </pc:sldChg>
      <pc:sldChg chg="add del">
        <pc:chgData name="Johan lyck" userId="1e7cb3a0-4180-4fad-803e-597faf0c59df" providerId="ADAL" clId="{4CE43563-5A45-4725-8F10-05BD2619B756}" dt="2024-04-10T19:57:02.327" v="10" actId="47"/>
        <pc:sldMkLst>
          <pc:docMk/>
          <pc:sldMk cId="179045086" sldId="374"/>
        </pc:sldMkLst>
      </pc:sldChg>
      <pc:sldChg chg="del">
        <pc:chgData name="Johan lyck" userId="1e7cb3a0-4180-4fad-803e-597faf0c59df" providerId="ADAL" clId="{4CE43563-5A45-4725-8F10-05BD2619B756}" dt="2024-04-10T19:56:50.396" v="2" actId="47"/>
        <pc:sldMkLst>
          <pc:docMk/>
          <pc:sldMk cId="544253990" sldId="717"/>
        </pc:sldMkLst>
      </pc:sldChg>
      <pc:sldChg chg="del">
        <pc:chgData name="Johan lyck" userId="1e7cb3a0-4180-4fad-803e-597faf0c59df" providerId="ADAL" clId="{4CE43563-5A45-4725-8F10-05BD2619B756}" dt="2024-04-10T19:56:48.413" v="0" actId="47"/>
        <pc:sldMkLst>
          <pc:docMk/>
          <pc:sldMk cId="3804082051" sldId="847"/>
        </pc:sldMkLst>
      </pc:sldChg>
      <pc:sldChg chg="del">
        <pc:chgData name="Johan lyck" userId="1e7cb3a0-4180-4fad-803e-597faf0c59df" providerId="ADAL" clId="{4CE43563-5A45-4725-8F10-05BD2619B756}" dt="2024-04-10T19:56:49.613" v="1" actId="47"/>
        <pc:sldMkLst>
          <pc:docMk/>
          <pc:sldMk cId="2641464928" sldId="871"/>
        </pc:sldMkLst>
      </pc:sldChg>
      <pc:sldChg chg="add del">
        <pc:chgData name="Johan lyck" userId="1e7cb3a0-4180-4fad-803e-597faf0c59df" providerId="ADAL" clId="{4CE43563-5A45-4725-8F10-05BD2619B756}" dt="2024-04-10T19:57:00.268" v="9" actId="47"/>
        <pc:sldMkLst>
          <pc:docMk/>
          <pc:sldMk cId="1023664679" sldId="88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0"/>
            <a:ext cx="2946400" cy="495221"/>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latin typeface="Arial" charset="0"/>
              </a:defRPr>
            </a:lvl1pPr>
          </a:lstStyle>
          <a:p>
            <a:pPr>
              <a:defRPr/>
            </a:pPr>
            <a:endParaRPr lang="da-DK"/>
          </a:p>
        </p:txBody>
      </p:sp>
      <p:sp>
        <p:nvSpPr>
          <p:cNvPr id="90115" name="Rectangle 3"/>
          <p:cNvSpPr>
            <a:spLocks noGrp="1" noChangeArrowheads="1"/>
          </p:cNvSpPr>
          <p:nvPr>
            <p:ph type="dt" sz="quarter" idx="1"/>
          </p:nvPr>
        </p:nvSpPr>
        <p:spPr bwMode="auto">
          <a:xfrm>
            <a:off x="3849688" y="0"/>
            <a:ext cx="2946400" cy="495221"/>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charset="0"/>
              </a:defRPr>
            </a:lvl1pPr>
          </a:lstStyle>
          <a:p>
            <a:pPr>
              <a:defRPr/>
            </a:pPr>
            <a:endParaRPr lang="da-DK"/>
          </a:p>
        </p:txBody>
      </p:sp>
      <p:sp>
        <p:nvSpPr>
          <p:cNvPr id="90116" name="Rectangle 4"/>
          <p:cNvSpPr>
            <a:spLocks noGrp="1" noChangeArrowheads="1"/>
          </p:cNvSpPr>
          <p:nvPr>
            <p:ph type="ftr" sz="quarter" idx="2"/>
          </p:nvPr>
        </p:nvSpPr>
        <p:spPr bwMode="auto">
          <a:xfrm>
            <a:off x="0" y="9429830"/>
            <a:ext cx="2946400" cy="495221"/>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latin typeface="Arial" charset="0"/>
              </a:defRPr>
            </a:lvl1pPr>
          </a:lstStyle>
          <a:p>
            <a:pPr>
              <a:defRPr/>
            </a:pPr>
            <a:endParaRPr lang="da-DK"/>
          </a:p>
        </p:txBody>
      </p:sp>
      <p:sp>
        <p:nvSpPr>
          <p:cNvPr id="90117" name="Rectangle 5"/>
          <p:cNvSpPr>
            <a:spLocks noGrp="1" noChangeArrowheads="1"/>
          </p:cNvSpPr>
          <p:nvPr>
            <p:ph type="sldNum" sz="quarter" idx="3"/>
          </p:nvPr>
        </p:nvSpPr>
        <p:spPr bwMode="auto">
          <a:xfrm>
            <a:off x="3849688" y="9429830"/>
            <a:ext cx="2946400" cy="495221"/>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a:latin typeface="Arial" charset="0"/>
              </a:defRPr>
            </a:lvl1pPr>
          </a:lstStyle>
          <a:p>
            <a:pPr>
              <a:defRPr/>
            </a:pPr>
            <a:fld id="{46CA4D64-2C62-4BF6-89F6-048C12B8FA51}" type="slidenum">
              <a:rPr lang="da-DK"/>
              <a:pPr>
                <a:defRPr/>
              </a:pPr>
              <a:t>‹nr.›</a:t>
            </a:fld>
            <a:endParaRPr lang="da-DK"/>
          </a:p>
        </p:txBody>
      </p:sp>
    </p:spTree>
    <p:extLst>
      <p:ext uri="{BB962C8B-B14F-4D97-AF65-F5344CB8AC3E}">
        <p14:creationId xmlns:p14="http://schemas.microsoft.com/office/powerpoint/2010/main" val="24693219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5221"/>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latin typeface="Arial" charset="0"/>
              </a:defRPr>
            </a:lvl1pPr>
          </a:lstStyle>
          <a:p>
            <a:pPr>
              <a:defRPr/>
            </a:pPr>
            <a:endParaRPr lang="da-DK"/>
          </a:p>
        </p:txBody>
      </p:sp>
      <p:sp>
        <p:nvSpPr>
          <p:cNvPr id="3075" name="Rectangle 3"/>
          <p:cNvSpPr>
            <a:spLocks noGrp="1" noChangeArrowheads="1"/>
          </p:cNvSpPr>
          <p:nvPr>
            <p:ph type="dt" idx="1"/>
          </p:nvPr>
        </p:nvSpPr>
        <p:spPr bwMode="auto">
          <a:xfrm>
            <a:off x="3849688" y="0"/>
            <a:ext cx="2946400" cy="495221"/>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charset="0"/>
              </a:defRPr>
            </a:lvl1pPr>
          </a:lstStyle>
          <a:p>
            <a:pPr>
              <a:defRPr/>
            </a:pPr>
            <a:endParaRPr lang="da-DK"/>
          </a:p>
        </p:txBody>
      </p:sp>
      <p:sp>
        <p:nvSpPr>
          <p:cNvPr id="66564" name="Rectangle 4"/>
          <p:cNvSpPr>
            <a:spLocks noGrp="1" noRot="1" noChangeAspect="1" noChangeArrowheads="1" noTextEdit="1"/>
          </p:cNvSpPr>
          <p:nvPr>
            <p:ph type="sldImg" idx="2"/>
          </p:nvPr>
        </p:nvSpPr>
        <p:spPr bwMode="auto">
          <a:xfrm>
            <a:off x="915988" y="744538"/>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79450" y="4715711"/>
            <a:ext cx="5438775" cy="4466511"/>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3078" name="Rectangle 6"/>
          <p:cNvSpPr>
            <a:spLocks noGrp="1" noChangeArrowheads="1"/>
          </p:cNvSpPr>
          <p:nvPr>
            <p:ph type="ftr" sz="quarter" idx="4"/>
          </p:nvPr>
        </p:nvSpPr>
        <p:spPr bwMode="auto">
          <a:xfrm>
            <a:off x="0" y="9429830"/>
            <a:ext cx="2946400" cy="495221"/>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latin typeface="Arial" charset="0"/>
              </a:defRPr>
            </a:lvl1pPr>
          </a:lstStyle>
          <a:p>
            <a:pPr>
              <a:defRPr/>
            </a:pPr>
            <a:endParaRPr lang="da-DK"/>
          </a:p>
        </p:txBody>
      </p:sp>
      <p:sp>
        <p:nvSpPr>
          <p:cNvPr id="3079" name="Rectangle 7"/>
          <p:cNvSpPr>
            <a:spLocks noGrp="1" noChangeArrowheads="1"/>
          </p:cNvSpPr>
          <p:nvPr>
            <p:ph type="sldNum" sz="quarter" idx="5"/>
          </p:nvPr>
        </p:nvSpPr>
        <p:spPr bwMode="auto">
          <a:xfrm>
            <a:off x="3849688" y="9429830"/>
            <a:ext cx="2946400" cy="495221"/>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a:latin typeface="Arial" charset="0"/>
              </a:defRPr>
            </a:lvl1pPr>
          </a:lstStyle>
          <a:p>
            <a:pPr>
              <a:defRPr/>
            </a:pPr>
            <a:fld id="{C398DE70-D382-41F3-8895-8B91B0D68D0B}" type="slidenum">
              <a:rPr lang="da-DK"/>
              <a:pPr>
                <a:defRPr/>
              </a:pPr>
              <a:t>‹nr.›</a:t>
            </a:fld>
            <a:endParaRPr lang="da-DK"/>
          </a:p>
        </p:txBody>
      </p:sp>
    </p:spTree>
    <p:extLst>
      <p:ext uri="{BB962C8B-B14F-4D97-AF65-F5344CB8AC3E}">
        <p14:creationId xmlns:p14="http://schemas.microsoft.com/office/powerpoint/2010/main" val="2827436451"/>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pitchFamily="18" charset="0"/>
              </a:defRPr>
            </a:lvl1pPr>
            <a:lvl2pPr marL="742950" indent="-285750" defTabSz="966788">
              <a:defRPr sz="2400">
                <a:solidFill>
                  <a:schemeClr val="tx1"/>
                </a:solidFill>
                <a:latin typeface="Times" pitchFamily="18" charset="0"/>
              </a:defRPr>
            </a:lvl2pPr>
            <a:lvl3pPr marL="1143000" indent="-228600" defTabSz="966788">
              <a:defRPr sz="2400">
                <a:solidFill>
                  <a:schemeClr val="tx1"/>
                </a:solidFill>
                <a:latin typeface="Times" pitchFamily="18" charset="0"/>
              </a:defRPr>
            </a:lvl3pPr>
            <a:lvl4pPr marL="1600200" indent="-228600" defTabSz="966788">
              <a:defRPr sz="2400">
                <a:solidFill>
                  <a:schemeClr val="tx1"/>
                </a:solidFill>
                <a:latin typeface="Times" pitchFamily="18" charset="0"/>
              </a:defRPr>
            </a:lvl4pPr>
            <a:lvl5pPr marL="2057400" indent="-228600" defTabSz="966788">
              <a:defRPr sz="2400">
                <a:solidFill>
                  <a:schemeClr val="tx1"/>
                </a:solidFill>
                <a:latin typeface="Times" pitchFamily="18" charset="0"/>
              </a:defRPr>
            </a:lvl5pPr>
            <a:lvl6pPr marL="2514600" indent="-228600" defTabSz="966788" eaLnBrk="0" fontAlgn="base" hangingPunct="0">
              <a:spcBef>
                <a:spcPct val="0"/>
              </a:spcBef>
              <a:spcAft>
                <a:spcPct val="0"/>
              </a:spcAft>
              <a:defRPr sz="2400">
                <a:solidFill>
                  <a:schemeClr val="tx1"/>
                </a:solidFill>
                <a:latin typeface="Times" pitchFamily="18" charset="0"/>
              </a:defRPr>
            </a:lvl6pPr>
            <a:lvl7pPr marL="2971800" indent="-228600" defTabSz="966788" eaLnBrk="0" fontAlgn="base" hangingPunct="0">
              <a:spcBef>
                <a:spcPct val="0"/>
              </a:spcBef>
              <a:spcAft>
                <a:spcPct val="0"/>
              </a:spcAft>
              <a:defRPr sz="2400">
                <a:solidFill>
                  <a:schemeClr val="tx1"/>
                </a:solidFill>
                <a:latin typeface="Times" pitchFamily="18" charset="0"/>
              </a:defRPr>
            </a:lvl7pPr>
            <a:lvl8pPr marL="3429000" indent="-228600" defTabSz="966788" eaLnBrk="0" fontAlgn="base" hangingPunct="0">
              <a:spcBef>
                <a:spcPct val="0"/>
              </a:spcBef>
              <a:spcAft>
                <a:spcPct val="0"/>
              </a:spcAft>
              <a:defRPr sz="2400">
                <a:solidFill>
                  <a:schemeClr val="tx1"/>
                </a:solidFill>
                <a:latin typeface="Times" pitchFamily="18" charset="0"/>
              </a:defRPr>
            </a:lvl8pPr>
            <a:lvl9pPr marL="3886200" indent="-228600" defTabSz="966788" eaLnBrk="0" fontAlgn="base" hangingPunct="0">
              <a:spcBef>
                <a:spcPct val="0"/>
              </a:spcBef>
              <a:spcAft>
                <a:spcPct val="0"/>
              </a:spcAft>
              <a:defRPr sz="2400">
                <a:solidFill>
                  <a:schemeClr val="tx1"/>
                </a:solidFill>
                <a:latin typeface="Times" pitchFamily="18" charset="0"/>
              </a:defRPr>
            </a:lvl9pPr>
          </a:lstStyle>
          <a:p>
            <a:fld id="{0FF022B5-8228-4944-A2F7-31FFF7FBF5DB}" type="slidenum">
              <a:rPr lang="da-DK" sz="1300" smtClean="0">
                <a:latin typeface="Arial" charset="0"/>
              </a:rPr>
              <a:pPr/>
              <a:t>1</a:t>
            </a:fld>
            <a:endParaRPr lang="da-DK" sz="130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a:p>
        </p:txBody>
      </p:sp>
      <p:sp>
        <p:nvSpPr>
          <p:cNvPr id="2" name="Pladsholder til sidefod 1">
            <a:extLst>
              <a:ext uri="{FF2B5EF4-FFF2-40B4-BE49-F238E27FC236}">
                <a16:creationId xmlns:a16="http://schemas.microsoft.com/office/drawing/2014/main" id="{4540043B-0714-47DF-AE8F-411B77399E18}"/>
              </a:ext>
            </a:extLst>
          </p:cNvPr>
          <p:cNvSpPr>
            <a:spLocks noGrp="1"/>
          </p:cNvSpPr>
          <p:nvPr>
            <p:ph type="ftr" sz="quarter" idx="10"/>
          </p:nvPr>
        </p:nvSpPr>
        <p:spPr/>
        <p:txBody>
          <a:bodyPr/>
          <a:lstStyle/>
          <a:p>
            <a:pPr>
              <a:defRPr/>
            </a:pPr>
            <a:endParaRPr lang="da-DK"/>
          </a:p>
        </p:txBody>
      </p:sp>
    </p:spTree>
    <p:extLst>
      <p:ext uri="{BB962C8B-B14F-4D97-AF65-F5344CB8AC3E}">
        <p14:creationId xmlns:p14="http://schemas.microsoft.com/office/powerpoint/2010/main" val="859634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p:txBody>
      </p:sp>
      <p:sp>
        <p:nvSpPr>
          <p:cNvPr id="4" name="Pladsholder til diasnummer 3"/>
          <p:cNvSpPr>
            <a:spLocks noGrp="1"/>
          </p:cNvSpPr>
          <p:nvPr>
            <p:ph type="sldNum" sz="quarter" idx="10"/>
          </p:nvPr>
        </p:nvSpPr>
        <p:spPr/>
        <p:txBody>
          <a:bodyPr/>
          <a:lstStyle/>
          <a:p>
            <a:pPr>
              <a:defRPr/>
            </a:pPr>
            <a:fld id="{C398DE70-D382-41F3-8895-8B91B0D68D0B}" type="slidenum">
              <a:rPr lang="da-DK" smtClean="0"/>
              <a:pPr>
                <a:defRPr/>
              </a:pPr>
              <a:t>41</a:t>
            </a:fld>
            <a:endParaRPr lang="da-DK"/>
          </a:p>
        </p:txBody>
      </p:sp>
      <p:sp>
        <p:nvSpPr>
          <p:cNvPr id="5" name="Pladsholder til sidefod 4">
            <a:extLst>
              <a:ext uri="{FF2B5EF4-FFF2-40B4-BE49-F238E27FC236}">
                <a16:creationId xmlns:a16="http://schemas.microsoft.com/office/drawing/2014/main" id="{56074F94-AFBF-4B7B-80FD-487A9D5EB907}"/>
              </a:ext>
            </a:extLst>
          </p:cNvPr>
          <p:cNvSpPr>
            <a:spLocks noGrp="1"/>
          </p:cNvSpPr>
          <p:nvPr>
            <p:ph type="ftr" sz="quarter" idx="11"/>
          </p:nvPr>
        </p:nvSpPr>
        <p:spPr/>
        <p:txBody>
          <a:bodyPr/>
          <a:lstStyle/>
          <a:p>
            <a:pPr>
              <a:defRPr/>
            </a:pPr>
            <a:endParaRPr lang="da-DK"/>
          </a:p>
        </p:txBody>
      </p:sp>
    </p:spTree>
    <p:extLst>
      <p:ext uri="{BB962C8B-B14F-4D97-AF65-F5344CB8AC3E}">
        <p14:creationId xmlns:p14="http://schemas.microsoft.com/office/powerpoint/2010/main" val="1415283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p:txBody>
      </p:sp>
      <p:sp>
        <p:nvSpPr>
          <p:cNvPr id="4" name="Pladsholder til diasnummer 3"/>
          <p:cNvSpPr>
            <a:spLocks noGrp="1"/>
          </p:cNvSpPr>
          <p:nvPr>
            <p:ph type="sldNum" sz="quarter" idx="10"/>
          </p:nvPr>
        </p:nvSpPr>
        <p:spPr/>
        <p:txBody>
          <a:bodyPr/>
          <a:lstStyle/>
          <a:p>
            <a:pPr>
              <a:defRPr/>
            </a:pPr>
            <a:fld id="{C398DE70-D382-41F3-8895-8B91B0D68D0B}" type="slidenum">
              <a:rPr lang="da-DK" smtClean="0"/>
              <a:pPr>
                <a:defRPr/>
              </a:pPr>
              <a:t>43</a:t>
            </a:fld>
            <a:endParaRPr lang="da-DK"/>
          </a:p>
        </p:txBody>
      </p:sp>
      <p:sp>
        <p:nvSpPr>
          <p:cNvPr id="5" name="Pladsholder til sidefod 4">
            <a:extLst>
              <a:ext uri="{FF2B5EF4-FFF2-40B4-BE49-F238E27FC236}">
                <a16:creationId xmlns:a16="http://schemas.microsoft.com/office/drawing/2014/main" id="{56074F94-AFBF-4B7B-80FD-487A9D5EB907}"/>
              </a:ext>
            </a:extLst>
          </p:cNvPr>
          <p:cNvSpPr>
            <a:spLocks noGrp="1"/>
          </p:cNvSpPr>
          <p:nvPr>
            <p:ph type="ftr" sz="quarter" idx="11"/>
          </p:nvPr>
        </p:nvSpPr>
        <p:spPr/>
        <p:txBody>
          <a:bodyPr/>
          <a:lstStyle/>
          <a:p>
            <a:pPr>
              <a:defRPr/>
            </a:pPr>
            <a:endParaRPr lang="da-DK"/>
          </a:p>
        </p:txBody>
      </p:sp>
    </p:spTree>
    <p:extLst>
      <p:ext uri="{BB962C8B-B14F-4D97-AF65-F5344CB8AC3E}">
        <p14:creationId xmlns:p14="http://schemas.microsoft.com/office/powerpoint/2010/main" val="396943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p:txBody>
      </p:sp>
      <p:sp>
        <p:nvSpPr>
          <p:cNvPr id="4" name="Pladsholder til diasnummer 3"/>
          <p:cNvSpPr>
            <a:spLocks noGrp="1"/>
          </p:cNvSpPr>
          <p:nvPr>
            <p:ph type="sldNum" sz="quarter" idx="10"/>
          </p:nvPr>
        </p:nvSpPr>
        <p:spPr/>
        <p:txBody>
          <a:bodyPr/>
          <a:lstStyle/>
          <a:p>
            <a:pPr>
              <a:defRPr/>
            </a:pPr>
            <a:fld id="{C398DE70-D382-41F3-8895-8B91B0D68D0B}" type="slidenum">
              <a:rPr lang="da-DK" smtClean="0"/>
              <a:pPr>
                <a:defRPr/>
              </a:pPr>
              <a:t>47</a:t>
            </a:fld>
            <a:endParaRPr lang="da-DK"/>
          </a:p>
        </p:txBody>
      </p:sp>
      <p:sp>
        <p:nvSpPr>
          <p:cNvPr id="5" name="Pladsholder til sidefod 4">
            <a:extLst>
              <a:ext uri="{FF2B5EF4-FFF2-40B4-BE49-F238E27FC236}">
                <a16:creationId xmlns:a16="http://schemas.microsoft.com/office/drawing/2014/main" id="{56074F94-AFBF-4B7B-80FD-487A9D5EB907}"/>
              </a:ext>
            </a:extLst>
          </p:cNvPr>
          <p:cNvSpPr>
            <a:spLocks noGrp="1"/>
          </p:cNvSpPr>
          <p:nvPr>
            <p:ph type="ftr" sz="quarter" idx="11"/>
          </p:nvPr>
        </p:nvSpPr>
        <p:spPr/>
        <p:txBody>
          <a:bodyPr/>
          <a:lstStyle/>
          <a:p>
            <a:pPr>
              <a:defRPr/>
            </a:pPr>
            <a:endParaRPr lang="da-DK"/>
          </a:p>
        </p:txBody>
      </p:sp>
    </p:spTree>
    <p:extLst>
      <p:ext uri="{BB962C8B-B14F-4D97-AF65-F5344CB8AC3E}">
        <p14:creationId xmlns:p14="http://schemas.microsoft.com/office/powerpoint/2010/main" val="3578417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p:txBody>
      </p:sp>
      <p:sp>
        <p:nvSpPr>
          <p:cNvPr id="4" name="Pladsholder til diasnummer 3"/>
          <p:cNvSpPr>
            <a:spLocks noGrp="1"/>
          </p:cNvSpPr>
          <p:nvPr>
            <p:ph type="sldNum" sz="quarter" idx="10"/>
          </p:nvPr>
        </p:nvSpPr>
        <p:spPr/>
        <p:txBody>
          <a:bodyPr/>
          <a:lstStyle/>
          <a:p>
            <a:pPr>
              <a:defRPr/>
            </a:pPr>
            <a:fld id="{C398DE70-D382-41F3-8895-8B91B0D68D0B}" type="slidenum">
              <a:rPr lang="da-DK" smtClean="0"/>
              <a:pPr>
                <a:defRPr/>
              </a:pPr>
              <a:t>50</a:t>
            </a:fld>
            <a:endParaRPr lang="da-DK"/>
          </a:p>
        </p:txBody>
      </p:sp>
      <p:sp>
        <p:nvSpPr>
          <p:cNvPr id="5" name="Pladsholder til sidefod 4">
            <a:extLst>
              <a:ext uri="{FF2B5EF4-FFF2-40B4-BE49-F238E27FC236}">
                <a16:creationId xmlns:a16="http://schemas.microsoft.com/office/drawing/2014/main" id="{56074F94-AFBF-4B7B-80FD-487A9D5EB907}"/>
              </a:ext>
            </a:extLst>
          </p:cNvPr>
          <p:cNvSpPr>
            <a:spLocks noGrp="1"/>
          </p:cNvSpPr>
          <p:nvPr>
            <p:ph type="ftr" sz="quarter" idx="11"/>
          </p:nvPr>
        </p:nvSpPr>
        <p:spPr/>
        <p:txBody>
          <a:bodyPr/>
          <a:lstStyle/>
          <a:p>
            <a:pPr>
              <a:defRPr/>
            </a:pPr>
            <a:endParaRPr lang="da-DK"/>
          </a:p>
        </p:txBody>
      </p:sp>
    </p:spTree>
    <p:extLst>
      <p:ext uri="{BB962C8B-B14F-4D97-AF65-F5344CB8AC3E}">
        <p14:creationId xmlns:p14="http://schemas.microsoft.com/office/powerpoint/2010/main" val="567341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p:txBody>
      </p:sp>
      <p:sp>
        <p:nvSpPr>
          <p:cNvPr id="4" name="Pladsholder til diasnummer 3"/>
          <p:cNvSpPr>
            <a:spLocks noGrp="1"/>
          </p:cNvSpPr>
          <p:nvPr>
            <p:ph type="sldNum" sz="quarter" idx="10"/>
          </p:nvPr>
        </p:nvSpPr>
        <p:spPr/>
        <p:txBody>
          <a:bodyPr/>
          <a:lstStyle/>
          <a:p>
            <a:pPr>
              <a:defRPr/>
            </a:pPr>
            <a:fld id="{C398DE70-D382-41F3-8895-8B91B0D68D0B}" type="slidenum">
              <a:rPr lang="da-DK" smtClean="0"/>
              <a:pPr>
                <a:defRPr/>
              </a:pPr>
              <a:t>52</a:t>
            </a:fld>
            <a:endParaRPr lang="da-DK"/>
          </a:p>
        </p:txBody>
      </p:sp>
      <p:sp>
        <p:nvSpPr>
          <p:cNvPr id="5" name="Pladsholder til sidefod 4">
            <a:extLst>
              <a:ext uri="{FF2B5EF4-FFF2-40B4-BE49-F238E27FC236}">
                <a16:creationId xmlns:a16="http://schemas.microsoft.com/office/drawing/2014/main" id="{56074F94-AFBF-4B7B-80FD-487A9D5EB907}"/>
              </a:ext>
            </a:extLst>
          </p:cNvPr>
          <p:cNvSpPr>
            <a:spLocks noGrp="1"/>
          </p:cNvSpPr>
          <p:nvPr>
            <p:ph type="ftr" sz="quarter" idx="11"/>
          </p:nvPr>
        </p:nvSpPr>
        <p:spPr/>
        <p:txBody>
          <a:bodyPr/>
          <a:lstStyle/>
          <a:p>
            <a:pPr>
              <a:defRPr/>
            </a:pPr>
            <a:endParaRPr lang="da-DK"/>
          </a:p>
        </p:txBody>
      </p:sp>
    </p:spTree>
    <p:extLst>
      <p:ext uri="{BB962C8B-B14F-4D97-AF65-F5344CB8AC3E}">
        <p14:creationId xmlns:p14="http://schemas.microsoft.com/office/powerpoint/2010/main" val="121236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p:txBody>
      </p:sp>
      <p:sp>
        <p:nvSpPr>
          <p:cNvPr id="4" name="Pladsholder til diasnummer 3"/>
          <p:cNvSpPr>
            <a:spLocks noGrp="1"/>
          </p:cNvSpPr>
          <p:nvPr>
            <p:ph type="sldNum" sz="quarter" idx="10"/>
          </p:nvPr>
        </p:nvSpPr>
        <p:spPr/>
        <p:txBody>
          <a:bodyPr/>
          <a:lstStyle/>
          <a:p>
            <a:pPr>
              <a:defRPr/>
            </a:pPr>
            <a:fld id="{C398DE70-D382-41F3-8895-8B91B0D68D0B}" type="slidenum">
              <a:rPr lang="da-DK" smtClean="0"/>
              <a:pPr>
                <a:defRPr/>
              </a:pPr>
              <a:t>57</a:t>
            </a:fld>
            <a:endParaRPr lang="da-DK"/>
          </a:p>
        </p:txBody>
      </p:sp>
      <p:sp>
        <p:nvSpPr>
          <p:cNvPr id="5" name="Pladsholder til sidefod 4">
            <a:extLst>
              <a:ext uri="{FF2B5EF4-FFF2-40B4-BE49-F238E27FC236}">
                <a16:creationId xmlns:a16="http://schemas.microsoft.com/office/drawing/2014/main" id="{56074F94-AFBF-4B7B-80FD-487A9D5EB907}"/>
              </a:ext>
            </a:extLst>
          </p:cNvPr>
          <p:cNvSpPr>
            <a:spLocks noGrp="1"/>
          </p:cNvSpPr>
          <p:nvPr>
            <p:ph type="ftr" sz="quarter" idx="11"/>
          </p:nvPr>
        </p:nvSpPr>
        <p:spPr/>
        <p:txBody>
          <a:bodyPr/>
          <a:lstStyle/>
          <a:p>
            <a:pPr>
              <a:defRPr/>
            </a:pPr>
            <a:endParaRPr lang="da-DK"/>
          </a:p>
        </p:txBody>
      </p:sp>
    </p:spTree>
    <p:extLst>
      <p:ext uri="{BB962C8B-B14F-4D97-AF65-F5344CB8AC3E}">
        <p14:creationId xmlns:p14="http://schemas.microsoft.com/office/powerpoint/2010/main" val="1076452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p:txBody>
      </p:sp>
      <p:sp>
        <p:nvSpPr>
          <p:cNvPr id="4" name="Pladsholder til diasnummer 3"/>
          <p:cNvSpPr>
            <a:spLocks noGrp="1"/>
          </p:cNvSpPr>
          <p:nvPr>
            <p:ph type="sldNum" sz="quarter" idx="10"/>
          </p:nvPr>
        </p:nvSpPr>
        <p:spPr/>
        <p:txBody>
          <a:bodyPr/>
          <a:lstStyle/>
          <a:p>
            <a:pPr>
              <a:defRPr/>
            </a:pPr>
            <a:fld id="{C398DE70-D382-41F3-8895-8B91B0D68D0B}" type="slidenum">
              <a:rPr lang="da-DK" smtClean="0"/>
              <a:pPr>
                <a:defRPr/>
              </a:pPr>
              <a:t>2</a:t>
            </a:fld>
            <a:endParaRPr lang="da-DK"/>
          </a:p>
        </p:txBody>
      </p:sp>
      <p:sp>
        <p:nvSpPr>
          <p:cNvPr id="5" name="Pladsholder til sidefod 4">
            <a:extLst>
              <a:ext uri="{FF2B5EF4-FFF2-40B4-BE49-F238E27FC236}">
                <a16:creationId xmlns:a16="http://schemas.microsoft.com/office/drawing/2014/main" id="{56074F94-AFBF-4B7B-80FD-487A9D5EB907}"/>
              </a:ext>
            </a:extLst>
          </p:cNvPr>
          <p:cNvSpPr>
            <a:spLocks noGrp="1"/>
          </p:cNvSpPr>
          <p:nvPr>
            <p:ph type="ftr" sz="quarter" idx="11"/>
          </p:nvPr>
        </p:nvSpPr>
        <p:spPr/>
        <p:txBody>
          <a:bodyPr/>
          <a:lstStyle/>
          <a:p>
            <a:pPr>
              <a:defRPr/>
            </a:pPr>
            <a:endParaRPr lang="da-DK"/>
          </a:p>
        </p:txBody>
      </p:sp>
    </p:spTree>
    <p:extLst>
      <p:ext uri="{BB962C8B-B14F-4D97-AF65-F5344CB8AC3E}">
        <p14:creationId xmlns:p14="http://schemas.microsoft.com/office/powerpoint/2010/main" val="4105192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p:txBody>
      </p:sp>
      <p:sp>
        <p:nvSpPr>
          <p:cNvPr id="4" name="Pladsholder til diasnummer 3"/>
          <p:cNvSpPr>
            <a:spLocks noGrp="1"/>
          </p:cNvSpPr>
          <p:nvPr>
            <p:ph type="sldNum" sz="quarter" idx="10"/>
          </p:nvPr>
        </p:nvSpPr>
        <p:spPr/>
        <p:txBody>
          <a:bodyPr/>
          <a:lstStyle/>
          <a:p>
            <a:pPr>
              <a:defRPr/>
            </a:pPr>
            <a:fld id="{C398DE70-D382-41F3-8895-8B91B0D68D0B}" type="slidenum">
              <a:rPr lang="da-DK" smtClean="0"/>
              <a:pPr>
                <a:defRPr/>
              </a:pPr>
              <a:t>4</a:t>
            </a:fld>
            <a:endParaRPr lang="da-DK"/>
          </a:p>
        </p:txBody>
      </p:sp>
      <p:sp>
        <p:nvSpPr>
          <p:cNvPr id="5" name="Pladsholder til sidefod 4">
            <a:extLst>
              <a:ext uri="{FF2B5EF4-FFF2-40B4-BE49-F238E27FC236}">
                <a16:creationId xmlns:a16="http://schemas.microsoft.com/office/drawing/2014/main" id="{56074F94-AFBF-4B7B-80FD-487A9D5EB907}"/>
              </a:ext>
            </a:extLst>
          </p:cNvPr>
          <p:cNvSpPr>
            <a:spLocks noGrp="1"/>
          </p:cNvSpPr>
          <p:nvPr>
            <p:ph type="ftr" sz="quarter" idx="11"/>
          </p:nvPr>
        </p:nvSpPr>
        <p:spPr/>
        <p:txBody>
          <a:bodyPr/>
          <a:lstStyle/>
          <a:p>
            <a:pPr>
              <a:defRPr/>
            </a:pPr>
            <a:endParaRPr lang="da-DK"/>
          </a:p>
        </p:txBody>
      </p:sp>
    </p:spTree>
    <p:extLst>
      <p:ext uri="{BB962C8B-B14F-4D97-AF65-F5344CB8AC3E}">
        <p14:creationId xmlns:p14="http://schemas.microsoft.com/office/powerpoint/2010/main" val="2862480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Købte vi KS Danske i 2015 og </a:t>
            </a:r>
            <a:r>
              <a:rPr lang="da-DK" dirty="0" err="1"/>
              <a:t>MCProp</a:t>
            </a:r>
            <a:r>
              <a:rPr lang="da-DK" dirty="0"/>
              <a:t>. I 2017 </a:t>
            </a:r>
          </a:p>
          <a:p>
            <a:r>
              <a:rPr lang="da-DK" dirty="0" err="1"/>
              <a:t>Germania</a:t>
            </a:r>
            <a:r>
              <a:rPr lang="da-DK" dirty="0"/>
              <a:t> og Sell </a:t>
            </a:r>
            <a:r>
              <a:rPr lang="da-DK" dirty="0" err="1"/>
              <a:t>Speicher</a:t>
            </a:r>
            <a:r>
              <a:rPr lang="da-DK" dirty="0"/>
              <a:t> i 2019</a:t>
            </a:r>
          </a:p>
        </p:txBody>
      </p:sp>
      <p:sp>
        <p:nvSpPr>
          <p:cNvPr id="4" name="Pladsholder til sidefod 3"/>
          <p:cNvSpPr>
            <a:spLocks noGrp="1"/>
          </p:cNvSpPr>
          <p:nvPr>
            <p:ph type="ftr" sz="quarter" idx="4"/>
          </p:nvPr>
        </p:nvSpPr>
        <p:spPr/>
        <p:txBody>
          <a:bodyPr/>
          <a:lstStyle/>
          <a:p>
            <a:pPr>
              <a:defRPr/>
            </a:pPr>
            <a:endParaRPr lang="da-DK"/>
          </a:p>
        </p:txBody>
      </p:sp>
      <p:sp>
        <p:nvSpPr>
          <p:cNvPr id="5" name="Pladsholder til slidenummer 4"/>
          <p:cNvSpPr>
            <a:spLocks noGrp="1"/>
          </p:cNvSpPr>
          <p:nvPr>
            <p:ph type="sldNum" sz="quarter" idx="5"/>
          </p:nvPr>
        </p:nvSpPr>
        <p:spPr/>
        <p:txBody>
          <a:bodyPr/>
          <a:lstStyle/>
          <a:p>
            <a:pPr>
              <a:defRPr/>
            </a:pPr>
            <a:fld id="{C398DE70-D382-41F3-8895-8B91B0D68D0B}" type="slidenum">
              <a:rPr lang="da-DK" smtClean="0"/>
              <a:pPr>
                <a:defRPr/>
              </a:pPr>
              <a:t>15</a:t>
            </a:fld>
            <a:endParaRPr lang="da-DK"/>
          </a:p>
        </p:txBody>
      </p:sp>
    </p:spTree>
    <p:extLst>
      <p:ext uri="{BB962C8B-B14F-4D97-AF65-F5344CB8AC3E}">
        <p14:creationId xmlns:p14="http://schemas.microsoft.com/office/powerpoint/2010/main" val="337514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idefod 3"/>
          <p:cNvSpPr>
            <a:spLocks noGrp="1"/>
          </p:cNvSpPr>
          <p:nvPr>
            <p:ph type="ftr" sz="quarter" idx="4"/>
          </p:nvPr>
        </p:nvSpPr>
        <p:spPr/>
        <p:txBody>
          <a:bodyPr/>
          <a:lstStyle/>
          <a:p>
            <a:pPr>
              <a:defRPr/>
            </a:pPr>
            <a:endParaRPr lang="da-DK"/>
          </a:p>
        </p:txBody>
      </p:sp>
      <p:sp>
        <p:nvSpPr>
          <p:cNvPr id="5" name="Pladsholder til slidenummer 4"/>
          <p:cNvSpPr>
            <a:spLocks noGrp="1"/>
          </p:cNvSpPr>
          <p:nvPr>
            <p:ph type="sldNum" sz="quarter" idx="5"/>
          </p:nvPr>
        </p:nvSpPr>
        <p:spPr/>
        <p:txBody>
          <a:bodyPr/>
          <a:lstStyle/>
          <a:p>
            <a:pPr>
              <a:defRPr/>
            </a:pPr>
            <a:fld id="{C398DE70-D382-41F3-8895-8B91B0D68D0B}" type="slidenum">
              <a:rPr lang="da-DK" smtClean="0"/>
              <a:pPr>
                <a:defRPr/>
              </a:pPr>
              <a:t>16</a:t>
            </a:fld>
            <a:endParaRPr lang="da-DK"/>
          </a:p>
        </p:txBody>
      </p:sp>
    </p:spTree>
    <p:extLst>
      <p:ext uri="{BB962C8B-B14F-4D97-AF65-F5344CB8AC3E}">
        <p14:creationId xmlns:p14="http://schemas.microsoft.com/office/powerpoint/2010/main" val="2788087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idefod 3"/>
          <p:cNvSpPr>
            <a:spLocks noGrp="1"/>
          </p:cNvSpPr>
          <p:nvPr>
            <p:ph type="ftr" sz="quarter" idx="4"/>
          </p:nvPr>
        </p:nvSpPr>
        <p:spPr/>
        <p:txBody>
          <a:bodyPr/>
          <a:lstStyle/>
          <a:p>
            <a:pPr>
              <a:defRPr/>
            </a:pPr>
            <a:endParaRPr lang="da-DK"/>
          </a:p>
        </p:txBody>
      </p:sp>
      <p:sp>
        <p:nvSpPr>
          <p:cNvPr id="5" name="Pladsholder til slidenummer 4"/>
          <p:cNvSpPr>
            <a:spLocks noGrp="1"/>
          </p:cNvSpPr>
          <p:nvPr>
            <p:ph type="sldNum" sz="quarter" idx="5"/>
          </p:nvPr>
        </p:nvSpPr>
        <p:spPr/>
        <p:txBody>
          <a:bodyPr/>
          <a:lstStyle/>
          <a:p>
            <a:pPr>
              <a:defRPr/>
            </a:pPr>
            <a:fld id="{C398DE70-D382-41F3-8895-8B91B0D68D0B}" type="slidenum">
              <a:rPr lang="da-DK" smtClean="0"/>
              <a:pPr>
                <a:defRPr/>
              </a:pPr>
              <a:t>17</a:t>
            </a:fld>
            <a:endParaRPr lang="da-DK"/>
          </a:p>
        </p:txBody>
      </p:sp>
    </p:spTree>
    <p:extLst>
      <p:ext uri="{BB962C8B-B14F-4D97-AF65-F5344CB8AC3E}">
        <p14:creationId xmlns:p14="http://schemas.microsoft.com/office/powerpoint/2010/main" val="3117225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idefod 3"/>
          <p:cNvSpPr>
            <a:spLocks noGrp="1"/>
          </p:cNvSpPr>
          <p:nvPr>
            <p:ph type="ftr" sz="quarter" idx="4"/>
          </p:nvPr>
        </p:nvSpPr>
        <p:spPr/>
        <p:txBody>
          <a:bodyPr/>
          <a:lstStyle/>
          <a:p>
            <a:pPr>
              <a:defRPr/>
            </a:pPr>
            <a:endParaRPr lang="da-DK"/>
          </a:p>
        </p:txBody>
      </p:sp>
      <p:sp>
        <p:nvSpPr>
          <p:cNvPr id="5" name="Pladsholder til slidenummer 4"/>
          <p:cNvSpPr>
            <a:spLocks noGrp="1"/>
          </p:cNvSpPr>
          <p:nvPr>
            <p:ph type="sldNum" sz="quarter" idx="5"/>
          </p:nvPr>
        </p:nvSpPr>
        <p:spPr/>
        <p:txBody>
          <a:bodyPr/>
          <a:lstStyle/>
          <a:p>
            <a:pPr>
              <a:defRPr/>
            </a:pPr>
            <a:fld id="{C398DE70-D382-41F3-8895-8B91B0D68D0B}" type="slidenum">
              <a:rPr lang="da-DK" smtClean="0"/>
              <a:pPr>
                <a:defRPr/>
              </a:pPr>
              <a:t>22</a:t>
            </a:fld>
            <a:endParaRPr lang="da-DK"/>
          </a:p>
        </p:txBody>
      </p:sp>
    </p:spTree>
    <p:extLst>
      <p:ext uri="{BB962C8B-B14F-4D97-AF65-F5344CB8AC3E}">
        <p14:creationId xmlns:p14="http://schemas.microsoft.com/office/powerpoint/2010/main" val="1915303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p:txBody>
      </p:sp>
      <p:sp>
        <p:nvSpPr>
          <p:cNvPr id="4" name="Pladsholder til diasnummer 3"/>
          <p:cNvSpPr>
            <a:spLocks noGrp="1"/>
          </p:cNvSpPr>
          <p:nvPr>
            <p:ph type="sldNum" sz="quarter" idx="10"/>
          </p:nvPr>
        </p:nvSpPr>
        <p:spPr/>
        <p:txBody>
          <a:bodyPr/>
          <a:lstStyle/>
          <a:p>
            <a:pPr>
              <a:defRPr/>
            </a:pPr>
            <a:fld id="{C398DE70-D382-41F3-8895-8B91B0D68D0B}" type="slidenum">
              <a:rPr lang="da-DK" smtClean="0"/>
              <a:pPr>
                <a:defRPr/>
              </a:pPr>
              <a:t>23</a:t>
            </a:fld>
            <a:endParaRPr lang="da-DK"/>
          </a:p>
        </p:txBody>
      </p:sp>
      <p:sp>
        <p:nvSpPr>
          <p:cNvPr id="5" name="Pladsholder til sidefod 4">
            <a:extLst>
              <a:ext uri="{FF2B5EF4-FFF2-40B4-BE49-F238E27FC236}">
                <a16:creationId xmlns:a16="http://schemas.microsoft.com/office/drawing/2014/main" id="{56074F94-AFBF-4B7B-80FD-487A9D5EB907}"/>
              </a:ext>
            </a:extLst>
          </p:cNvPr>
          <p:cNvSpPr>
            <a:spLocks noGrp="1"/>
          </p:cNvSpPr>
          <p:nvPr>
            <p:ph type="ftr" sz="quarter" idx="11"/>
          </p:nvPr>
        </p:nvSpPr>
        <p:spPr/>
        <p:txBody>
          <a:bodyPr/>
          <a:lstStyle/>
          <a:p>
            <a:pPr>
              <a:defRPr/>
            </a:pPr>
            <a:endParaRPr lang="da-DK"/>
          </a:p>
        </p:txBody>
      </p:sp>
    </p:spTree>
    <p:extLst>
      <p:ext uri="{BB962C8B-B14F-4D97-AF65-F5344CB8AC3E}">
        <p14:creationId xmlns:p14="http://schemas.microsoft.com/office/powerpoint/2010/main" val="2249226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idefod 3"/>
          <p:cNvSpPr>
            <a:spLocks noGrp="1"/>
          </p:cNvSpPr>
          <p:nvPr>
            <p:ph type="ftr" sz="quarter" idx="4"/>
          </p:nvPr>
        </p:nvSpPr>
        <p:spPr/>
        <p:txBody>
          <a:bodyPr/>
          <a:lstStyle/>
          <a:p>
            <a:pPr>
              <a:defRPr/>
            </a:pPr>
            <a:endParaRPr lang="da-DK"/>
          </a:p>
        </p:txBody>
      </p:sp>
      <p:sp>
        <p:nvSpPr>
          <p:cNvPr id="5" name="Pladsholder til slidenummer 4"/>
          <p:cNvSpPr>
            <a:spLocks noGrp="1"/>
          </p:cNvSpPr>
          <p:nvPr>
            <p:ph type="sldNum" sz="quarter" idx="5"/>
          </p:nvPr>
        </p:nvSpPr>
        <p:spPr/>
        <p:txBody>
          <a:bodyPr/>
          <a:lstStyle/>
          <a:p>
            <a:pPr>
              <a:defRPr/>
            </a:pPr>
            <a:fld id="{C398DE70-D382-41F3-8895-8B91B0D68D0B}" type="slidenum">
              <a:rPr lang="da-DK" smtClean="0"/>
              <a:pPr>
                <a:defRPr/>
              </a:pPr>
              <a:t>33</a:t>
            </a:fld>
            <a:endParaRPr lang="da-DK"/>
          </a:p>
        </p:txBody>
      </p:sp>
    </p:spTree>
    <p:extLst>
      <p:ext uri="{BB962C8B-B14F-4D97-AF65-F5344CB8AC3E}">
        <p14:creationId xmlns:p14="http://schemas.microsoft.com/office/powerpoint/2010/main" val="35121108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eldias">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19850"/>
            <a:ext cx="1295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dsholder til diasnummer 3"/>
          <p:cNvSpPr>
            <a:spLocks noGrp="1"/>
          </p:cNvSpPr>
          <p:nvPr>
            <p:ph type="sldNum" sz="quarter" idx="10"/>
          </p:nvPr>
        </p:nvSpPr>
        <p:spPr>
          <a:xfrm>
            <a:off x="6553200" y="6356350"/>
            <a:ext cx="2133600" cy="365125"/>
          </a:xfrm>
          <a:prstGeom prst="rect">
            <a:avLst/>
          </a:prstGeom>
        </p:spPr>
        <p:txBody>
          <a:bodyPr/>
          <a:lstStyle/>
          <a:p>
            <a:fld id="{2A5DE2C1-730E-4DF2-964D-B4C61AD91AF6}" type="slidenum">
              <a:rPr lang="da-DK" smtClean="0"/>
              <a:t>‹nr.›</a:t>
            </a:fld>
            <a:endParaRPr lang="da-DK"/>
          </a:p>
        </p:txBody>
      </p:sp>
    </p:spTree>
    <p:extLst>
      <p:ext uri="{BB962C8B-B14F-4D97-AF65-F5344CB8AC3E}">
        <p14:creationId xmlns:p14="http://schemas.microsoft.com/office/powerpoint/2010/main" val="2966931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a-DK"/>
              <a:t>Klik for at redigere titeltypografi i masteren</a:t>
            </a:r>
          </a:p>
        </p:txBody>
      </p:sp>
      <p:sp>
        <p:nvSpPr>
          <p:cNvPr id="3" name="Pladsholder til billed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Tree>
    <p:extLst>
      <p:ext uri="{BB962C8B-B14F-4D97-AF65-F5344CB8AC3E}">
        <p14:creationId xmlns:p14="http://schemas.microsoft.com/office/powerpoint/2010/main" val="1347159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a-DK"/>
              <a:t>Klik for at redigere titeltypografi i masteren</a:t>
            </a:r>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277208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a:prstGeom prst="rect">
            <a:avLst/>
          </a:prstGeom>
        </p:spPr>
        <p:txBody>
          <a:bodyPr vert="eaVert"/>
          <a:lstStyle/>
          <a:p>
            <a:r>
              <a:rPr lang="da-DK"/>
              <a:t>Klik for at redigere titeltypografi i masteren</a:t>
            </a:r>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801135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el, clipartbillede og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a-DK"/>
              <a:t>Klik for at redigere titeltypografi i masteren</a:t>
            </a:r>
          </a:p>
        </p:txBody>
      </p:sp>
      <p:sp>
        <p:nvSpPr>
          <p:cNvPr id="3" name="Pladsholder til multimedieklip 2"/>
          <p:cNvSpPr>
            <a:spLocks noGrp="1"/>
          </p:cNvSpPr>
          <p:nvPr>
            <p:ph type="clipArt" sz="half" idx="1"/>
          </p:nvPr>
        </p:nvSpPr>
        <p:spPr>
          <a:xfrm>
            <a:off x="457200" y="1600200"/>
            <a:ext cx="4038600" cy="4525963"/>
          </a:xfrm>
          <a:prstGeom prst="rect">
            <a:avLst/>
          </a:prstGeom>
        </p:spPr>
        <p:txBody>
          <a:bodyPr/>
          <a:lstStyle/>
          <a:p>
            <a:pPr lvl="0"/>
            <a:endParaRPr lang="da-DK" noProof="0"/>
          </a:p>
        </p:txBody>
      </p:sp>
      <p:sp>
        <p:nvSpPr>
          <p:cNvPr id="4" name="Pladsholder til tekst 3"/>
          <p:cNvSpPr>
            <a:spLocks noGrp="1"/>
          </p:cNvSpPr>
          <p:nvPr>
            <p:ph type="body" sz="half" idx="2"/>
          </p:nvPr>
        </p:nvSpPr>
        <p:spPr>
          <a:xfrm>
            <a:off x="4648200" y="1600200"/>
            <a:ext cx="4038600" cy="4525963"/>
          </a:xfrm>
          <a:prstGeom prst="rect">
            <a:avLst/>
          </a:prstGeo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395148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E4BC71-0E8A-4D7D-B816-D3153E843507}"/>
              </a:ext>
            </a:extLst>
          </p:cNvPr>
          <p:cNvSpPr>
            <a:spLocks noGrp="1"/>
          </p:cNvSpPr>
          <p:nvPr>
            <p:ph type="ctrTitle"/>
          </p:nvPr>
        </p:nvSpPr>
        <p:spPr>
          <a:xfrm>
            <a:off x="1143000" y="1122363"/>
            <a:ext cx="6858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06AF6877-1D4E-47F1-B46A-787DD442146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902B8AC2-3F57-481A-96D3-FF682C866AE9}"/>
              </a:ext>
            </a:extLst>
          </p:cNvPr>
          <p:cNvSpPr>
            <a:spLocks noGrp="1"/>
          </p:cNvSpPr>
          <p:nvPr>
            <p:ph type="dt" sz="half" idx="10"/>
          </p:nvPr>
        </p:nvSpPr>
        <p:spPr/>
        <p:txBody>
          <a:bodyPr/>
          <a:lstStyle/>
          <a:p>
            <a:fld id="{1360F240-F1B4-48C3-BDDC-FBA9290B68DA}" type="datetimeFigureOut">
              <a:rPr lang="da-DK" smtClean="0"/>
              <a:t>10-04-2024</a:t>
            </a:fld>
            <a:endParaRPr lang="da-DK"/>
          </a:p>
        </p:txBody>
      </p:sp>
      <p:sp>
        <p:nvSpPr>
          <p:cNvPr id="5" name="Pladsholder til sidefod 4">
            <a:extLst>
              <a:ext uri="{FF2B5EF4-FFF2-40B4-BE49-F238E27FC236}">
                <a16:creationId xmlns:a16="http://schemas.microsoft.com/office/drawing/2014/main" id="{F6B079AF-D6CC-4D31-9A40-7BF3BE8089C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2922074-1CB9-4853-B625-48AF25657C43}"/>
              </a:ext>
            </a:extLst>
          </p:cNvPr>
          <p:cNvSpPr>
            <a:spLocks noGrp="1"/>
          </p:cNvSpPr>
          <p:nvPr>
            <p:ph type="sldNum" sz="quarter" idx="12"/>
          </p:nvPr>
        </p:nvSpPr>
        <p:spPr/>
        <p:txBody>
          <a:bodyPr/>
          <a:lstStyle/>
          <a:p>
            <a:fld id="{DAC07EE7-9CC5-4742-9650-03024E7326F4}" type="slidenum">
              <a:rPr lang="da-DK" smtClean="0"/>
              <a:t>‹nr.›</a:t>
            </a:fld>
            <a:endParaRPr lang="da-DK"/>
          </a:p>
        </p:txBody>
      </p:sp>
    </p:spTree>
    <p:extLst>
      <p:ext uri="{BB962C8B-B14F-4D97-AF65-F5344CB8AC3E}">
        <p14:creationId xmlns:p14="http://schemas.microsoft.com/office/powerpoint/2010/main" val="712546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49540A-5E87-4B9F-8B17-C3435238CA6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AD673CE7-A777-46BE-8EB6-9E72AA88D5FA}"/>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B08F92A-5979-4309-8FB9-AFA9F11D3B8C}"/>
              </a:ext>
            </a:extLst>
          </p:cNvPr>
          <p:cNvSpPr>
            <a:spLocks noGrp="1"/>
          </p:cNvSpPr>
          <p:nvPr>
            <p:ph type="dt" sz="half" idx="10"/>
          </p:nvPr>
        </p:nvSpPr>
        <p:spPr/>
        <p:txBody>
          <a:bodyPr/>
          <a:lstStyle/>
          <a:p>
            <a:fld id="{1360F240-F1B4-48C3-BDDC-FBA9290B68DA}" type="datetimeFigureOut">
              <a:rPr lang="da-DK" smtClean="0"/>
              <a:t>10-04-2024</a:t>
            </a:fld>
            <a:endParaRPr lang="da-DK"/>
          </a:p>
        </p:txBody>
      </p:sp>
      <p:sp>
        <p:nvSpPr>
          <p:cNvPr id="5" name="Pladsholder til sidefod 4">
            <a:extLst>
              <a:ext uri="{FF2B5EF4-FFF2-40B4-BE49-F238E27FC236}">
                <a16:creationId xmlns:a16="http://schemas.microsoft.com/office/drawing/2014/main" id="{50EFF63E-8EAD-43EC-A0DE-2859C1F0E56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A3CC1A9-77B8-499C-827D-6ECC9940BEEA}"/>
              </a:ext>
            </a:extLst>
          </p:cNvPr>
          <p:cNvSpPr>
            <a:spLocks noGrp="1"/>
          </p:cNvSpPr>
          <p:nvPr>
            <p:ph type="sldNum" sz="quarter" idx="12"/>
          </p:nvPr>
        </p:nvSpPr>
        <p:spPr/>
        <p:txBody>
          <a:bodyPr/>
          <a:lstStyle/>
          <a:p>
            <a:fld id="{DAC07EE7-9CC5-4742-9650-03024E7326F4}" type="slidenum">
              <a:rPr lang="da-DK" smtClean="0"/>
              <a:t>‹nr.›</a:t>
            </a:fld>
            <a:endParaRPr lang="da-DK"/>
          </a:p>
        </p:txBody>
      </p:sp>
    </p:spTree>
    <p:extLst>
      <p:ext uri="{BB962C8B-B14F-4D97-AF65-F5344CB8AC3E}">
        <p14:creationId xmlns:p14="http://schemas.microsoft.com/office/powerpoint/2010/main" val="3148777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2A11DB-6846-4548-AD7C-99DB077037AA}"/>
              </a:ext>
            </a:extLst>
          </p:cNvPr>
          <p:cNvSpPr>
            <a:spLocks noGrp="1"/>
          </p:cNvSpPr>
          <p:nvPr>
            <p:ph type="title"/>
          </p:nvPr>
        </p:nvSpPr>
        <p:spPr>
          <a:xfrm>
            <a:off x="623888" y="1709738"/>
            <a:ext cx="78867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908BE980-A7E7-4133-86E2-96E70C0C126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41250768-2C93-470E-9C3E-1AE513BE7BE0}"/>
              </a:ext>
            </a:extLst>
          </p:cNvPr>
          <p:cNvSpPr>
            <a:spLocks noGrp="1"/>
          </p:cNvSpPr>
          <p:nvPr>
            <p:ph type="dt" sz="half" idx="10"/>
          </p:nvPr>
        </p:nvSpPr>
        <p:spPr/>
        <p:txBody>
          <a:bodyPr/>
          <a:lstStyle/>
          <a:p>
            <a:fld id="{1360F240-F1B4-48C3-BDDC-FBA9290B68DA}" type="datetimeFigureOut">
              <a:rPr lang="da-DK" smtClean="0"/>
              <a:t>10-04-2024</a:t>
            </a:fld>
            <a:endParaRPr lang="da-DK"/>
          </a:p>
        </p:txBody>
      </p:sp>
      <p:sp>
        <p:nvSpPr>
          <p:cNvPr id="5" name="Pladsholder til sidefod 4">
            <a:extLst>
              <a:ext uri="{FF2B5EF4-FFF2-40B4-BE49-F238E27FC236}">
                <a16:creationId xmlns:a16="http://schemas.microsoft.com/office/drawing/2014/main" id="{12199D51-2CD9-4CEC-9854-45AAAF5A226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84B5FF5-6621-4E73-AAE8-E4853B503DED}"/>
              </a:ext>
            </a:extLst>
          </p:cNvPr>
          <p:cNvSpPr>
            <a:spLocks noGrp="1"/>
          </p:cNvSpPr>
          <p:nvPr>
            <p:ph type="sldNum" sz="quarter" idx="12"/>
          </p:nvPr>
        </p:nvSpPr>
        <p:spPr/>
        <p:txBody>
          <a:bodyPr/>
          <a:lstStyle/>
          <a:p>
            <a:fld id="{DAC07EE7-9CC5-4742-9650-03024E7326F4}" type="slidenum">
              <a:rPr lang="da-DK" smtClean="0"/>
              <a:t>‹nr.›</a:t>
            </a:fld>
            <a:endParaRPr lang="da-DK"/>
          </a:p>
        </p:txBody>
      </p:sp>
    </p:spTree>
    <p:extLst>
      <p:ext uri="{BB962C8B-B14F-4D97-AF65-F5344CB8AC3E}">
        <p14:creationId xmlns:p14="http://schemas.microsoft.com/office/powerpoint/2010/main" val="1425282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B2337C-6094-46C9-9E71-3EDF512AC9A1}"/>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DC276870-8ACE-4D39-B00D-43BEBD46E9DB}"/>
              </a:ext>
            </a:extLst>
          </p:cNvPr>
          <p:cNvSpPr>
            <a:spLocks noGrp="1"/>
          </p:cNvSpPr>
          <p:nvPr>
            <p:ph sz="half" idx="1"/>
          </p:nvPr>
        </p:nvSpPr>
        <p:spPr>
          <a:xfrm>
            <a:off x="628650" y="1825625"/>
            <a:ext cx="386715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1EEB7235-4D23-4D22-ADA0-3D090B16D6B5}"/>
              </a:ext>
            </a:extLst>
          </p:cNvPr>
          <p:cNvSpPr>
            <a:spLocks noGrp="1"/>
          </p:cNvSpPr>
          <p:nvPr>
            <p:ph sz="half" idx="2"/>
          </p:nvPr>
        </p:nvSpPr>
        <p:spPr>
          <a:xfrm>
            <a:off x="4648200" y="1825625"/>
            <a:ext cx="386715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CB6D0D9C-246B-4020-95BD-88883309223F}"/>
              </a:ext>
            </a:extLst>
          </p:cNvPr>
          <p:cNvSpPr>
            <a:spLocks noGrp="1"/>
          </p:cNvSpPr>
          <p:nvPr>
            <p:ph type="dt" sz="half" idx="10"/>
          </p:nvPr>
        </p:nvSpPr>
        <p:spPr/>
        <p:txBody>
          <a:bodyPr/>
          <a:lstStyle/>
          <a:p>
            <a:fld id="{1360F240-F1B4-48C3-BDDC-FBA9290B68DA}" type="datetimeFigureOut">
              <a:rPr lang="da-DK" smtClean="0"/>
              <a:t>10-04-2024</a:t>
            </a:fld>
            <a:endParaRPr lang="da-DK"/>
          </a:p>
        </p:txBody>
      </p:sp>
      <p:sp>
        <p:nvSpPr>
          <p:cNvPr id="6" name="Pladsholder til sidefod 5">
            <a:extLst>
              <a:ext uri="{FF2B5EF4-FFF2-40B4-BE49-F238E27FC236}">
                <a16:creationId xmlns:a16="http://schemas.microsoft.com/office/drawing/2014/main" id="{C5AAA546-E75E-4678-BBB1-50AEEF4CC727}"/>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20E0E8A-C5DC-4402-A716-18CCC4A7823B}"/>
              </a:ext>
            </a:extLst>
          </p:cNvPr>
          <p:cNvSpPr>
            <a:spLocks noGrp="1"/>
          </p:cNvSpPr>
          <p:nvPr>
            <p:ph type="sldNum" sz="quarter" idx="12"/>
          </p:nvPr>
        </p:nvSpPr>
        <p:spPr/>
        <p:txBody>
          <a:bodyPr/>
          <a:lstStyle/>
          <a:p>
            <a:fld id="{DAC07EE7-9CC5-4742-9650-03024E7326F4}" type="slidenum">
              <a:rPr lang="da-DK" smtClean="0"/>
              <a:t>‹nr.›</a:t>
            </a:fld>
            <a:endParaRPr lang="da-DK"/>
          </a:p>
        </p:txBody>
      </p:sp>
    </p:spTree>
    <p:extLst>
      <p:ext uri="{BB962C8B-B14F-4D97-AF65-F5344CB8AC3E}">
        <p14:creationId xmlns:p14="http://schemas.microsoft.com/office/powerpoint/2010/main" val="2767261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6FE5AF-A5B3-4028-B540-9D57CA78F8AC}"/>
              </a:ext>
            </a:extLst>
          </p:cNvPr>
          <p:cNvSpPr>
            <a:spLocks noGrp="1"/>
          </p:cNvSpPr>
          <p:nvPr>
            <p:ph type="title"/>
          </p:nvPr>
        </p:nvSpPr>
        <p:spPr>
          <a:xfrm>
            <a:off x="630238" y="365125"/>
            <a:ext cx="78867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15172140-62D2-4DB8-980A-1EE23F7E0DD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1316B8D0-02A7-4FCE-8BA7-4DC6C5392E96}"/>
              </a:ext>
            </a:extLst>
          </p:cNvPr>
          <p:cNvSpPr>
            <a:spLocks noGrp="1"/>
          </p:cNvSpPr>
          <p:nvPr>
            <p:ph sz="half" idx="2"/>
          </p:nvPr>
        </p:nvSpPr>
        <p:spPr>
          <a:xfrm>
            <a:off x="630238" y="2505075"/>
            <a:ext cx="386873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B3832BB7-633B-4495-9BC8-ED1DA663BB6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C21A64CC-AD47-478B-B5F7-9A9ECA6F43C0}"/>
              </a:ext>
            </a:extLst>
          </p:cNvPr>
          <p:cNvSpPr>
            <a:spLocks noGrp="1"/>
          </p:cNvSpPr>
          <p:nvPr>
            <p:ph sz="quarter" idx="4"/>
          </p:nvPr>
        </p:nvSpPr>
        <p:spPr>
          <a:xfrm>
            <a:off x="4629150" y="2505075"/>
            <a:ext cx="38877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DD2A9CA9-2C9B-4AAC-8E31-12892FB42D2B}"/>
              </a:ext>
            </a:extLst>
          </p:cNvPr>
          <p:cNvSpPr>
            <a:spLocks noGrp="1"/>
          </p:cNvSpPr>
          <p:nvPr>
            <p:ph type="dt" sz="half" idx="10"/>
          </p:nvPr>
        </p:nvSpPr>
        <p:spPr/>
        <p:txBody>
          <a:bodyPr/>
          <a:lstStyle/>
          <a:p>
            <a:fld id="{1360F240-F1B4-48C3-BDDC-FBA9290B68DA}" type="datetimeFigureOut">
              <a:rPr lang="da-DK" smtClean="0"/>
              <a:t>10-04-2024</a:t>
            </a:fld>
            <a:endParaRPr lang="da-DK"/>
          </a:p>
        </p:txBody>
      </p:sp>
      <p:sp>
        <p:nvSpPr>
          <p:cNvPr id="8" name="Pladsholder til sidefod 7">
            <a:extLst>
              <a:ext uri="{FF2B5EF4-FFF2-40B4-BE49-F238E27FC236}">
                <a16:creationId xmlns:a16="http://schemas.microsoft.com/office/drawing/2014/main" id="{CC03F0BB-F085-4ECC-BAA2-4371CCCC529C}"/>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955DF000-9A38-4342-A4D6-B8234D0672DE}"/>
              </a:ext>
            </a:extLst>
          </p:cNvPr>
          <p:cNvSpPr>
            <a:spLocks noGrp="1"/>
          </p:cNvSpPr>
          <p:nvPr>
            <p:ph type="sldNum" sz="quarter" idx="12"/>
          </p:nvPr>
        </p:nvSpPr>
        <p:spPr/>
        <p:txBody>
          <a:bodyPr/>
          <a:lstStyle/>
          <a:p>
            <a:fld id="{DAC07EE7-9CC5-4742-9650-03024E7326F4}" type="slidenum">
              <a:rPr lang="da-DK" smtClean="0"/>
              <a:t>‹nr.›</a:t>
            </a:fld>
            <a:endParaRPr lang="da-DK"/>
          </a:p>
        </p:txBody>
      </p:sp>
    </p:spTree>
    <p:extLst>
      <p:ext uri="{BB962C8B-B14F-4D97-AF65-F5344CB8AC3E}">
        <p14:creationId xmlns:p14="http://schemas.microsoft.com/office/powerpoint/2010/main" val="807840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8D4887-49DA-4220-8449-35AC5A33A03F}"/>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108450DF-E3C5-45E4-A808-ECA6B4D1A6D0}"/>
              </a:ext>
            </a:extLst>
          </p:cNvPr>
          <p:cNvSpPr>
            <a:spLocks noGrp="1"/>
          </p:cNvSpPr>
          <p:nvPr>
            <p:ph type="dt" sz="half" idx="10"/>
          </p:nvPr>
        </p:nvSpPr>
        <p:spPr/>
        <p:txBody>
          <a:bodyPr/>
          <a:lstStyle/>
          <a:p>
            <a:fld id="{1360F240-F1B4-48C3-BDDC-FBA9290B68DA}" type="datetimeFigureOut">
              <a:rPr lang="da-DK" smtClean="0"/>
              <a:t>10-04-2024</a:t>
            </a:fld>
            <a:endParaRPr lang="da-DK"/>
          </a:p>
        </p:txBody>
      </p:sp>
      <p:sp>
        <p:nvSpPr>
          <p:cNvPr id="4" name="Pladsholder til sidefod 3">
            <a:extLst>
              <a:ext uri="{FF2B5EF4-FFF2-40B4-BE49-F238E27FC236}">
                <a16:creationId xmlns:a16="http://schemas.microsoft.com/office/drawing/2014/main" id="{841247BB-4CE9-479B-8019-3B4EAC9786BA}"/>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D24C9CD1-2EF5-4D5D-B39E-90F36AA9A9FD}"/>
              </a:ext>
            </a:extLst>
          </p:cNvPr>
          <p:cNvSpPr>
            <a:spLocks noGrp="1"/>
          </p:cNvSpPr>
          <p:nvPr>
            <p:ph type="sldNum" sz="quarter" idx="12"/>
          </p:nvPr>
        </p:nvSpPr>
        <p:spPr/>
        <p:txBody>
          <a:bodyPr/>
          <a:lstStyle/>
          <a:p>
            <a:fld id="{DAC07EE7-9CC5-4742-9650-03024E7326F4}" type="slidenum">
              <a:rPr lang="da-DK" smtClean="0"/>
              <a:t>‹nr.›</a:t>
            </a:fld>
            <a:endParaRPr lang="da-DK"/>
          </a:p>
        </p:txBody>
      </p:sp>
    </p:spTree>
    <p:extLst>
      <p:ext uri="{BB962C8B-B14F-4D97-AF65-F5344CB8AC3E}">
        <p14:creationId xmlns:p14="http://schemas.microsoft.com/office/powerpoint/2010/main" val="3864373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a-DK"/>
              <a:t>Klik for at redigere titeltypografi i masteren</a:t>
            </a:r>
          </a:p>
        </p:txBody>
      </p:sp>
      <p:sp>
        <p:nvSpPr>
          <p:cNvPr id="3" name="Und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a:t>Klik for at redigere undertiteltypografien i masteren</a:t>
            </a:r>
          </a:p>
        </p:txBody>
      </p:sp>
      <p:sp>
        <p:nvSpPr>
          <p:cNvPr id="4" name="Pladsholder til diasnummer 3"/>
          <p:cNvSpPr>
            <a:spLocks noGrp="1"/>
          </p:cNvSpPr>
          <p:nvPr>
            <p:ph type="sldNum" sz="quarter" idx="10"/>
          </p:nvPr>
        </p:nvSpPr>
        <p:spPr>
          <a:xfrm>
            <a:off x="8172400" y="6309320"/>
            <a:ext cx="899120" cy="385018"/>
          </a:xfrm>
          <a:prstGeom prst="rect">
            <a:avLst/>
          </a:prstGeom>
        </p:spPr>
        <p:txBody>
          <a:bodyPr/>
          <a:lstStyle/>
          <a:p>
            <a:fld id="{2A5DE2C1-730E-4DF2-964D-B4C61AD91AF6}" type="slidenum">
              <a:rPr lang="da-DK" smtClean="0"/>
              <a:t>‹nr.›</a:t>
            </a:fld>
            <a:endParaRPr lang="da-DK" dirty="0"/>
          </a:p>
        </p:txBody>
      </p:sp>
    </p:spTree>
    <p:extLst>
      <p:ext uri="{BB962C8B-B14F-4D97-AF65-F5344CB8AC3E}">
        <p14:creationId xmlns:p14="http://schemas.microsoft.com/office/powerpoint/2010/main" val="4184355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C773730A-1A10-4F3A-AA2B-A7AFC86D39F4}"/>
              </a:ext>
            </a:extLst>
          </p:cNvPr>
          <p:cNvSpPr>
            <a:spLocks noGrp="1"/>
          </p:cNvSpPr>
          <p:nvPr>
            <p:ph type="dt" sz="half" idx="10"/>
          </p:nvPr>
        </p:nvSpPr>
        <p:spPr/>
        <p:txBody>
          <a:bodyPr/>
          <a:lstStyle/>
          <a:p>
            <a:fld id="{1360F240-F1B4-48C3-BDDC-FBA9290B68DA}" type="datetimeFigureOut">
              <a:rPr lang="da-DK" smtClean="0"/>
              <a:t>10-04-2024</a:t>
            </a:fld>
            <a:endParaRPr lang="da-DK"/>
          </a:p>
        </p:txBody>
      </p:sp>
      <p:sp>
        <p:nvSpPr>
          <p:cNvPr id="3" name="Pladsholder til sidefod 2">
            <a:extLst>
              <a:ext uri="{FF2B5EF4-FFF2-40B4-BE49-F238E27FC236}">
                <a16:creationId xmlns:a16="http://schemas.microsoft.com/office/drawing/2014/main" id="{85EF4776-FB85-4802-B544-FDE4EC4B92C3}"/>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1963FAA-53A4-472C-814A-5528127CA487}"/>
              </a:ext>
            </a:extLst>
          </p:cNvPr>
          <p:cNvSpPr>
            <a:spLocks noGrp="1"/>
          </p:cNvSpPr>
          <p:nvPr>
            <p:ph type="sldNum" sz="quarter" idx="12"/>
          </p:nvPr>
        </p:nvSpPr>
        <p:spPr/>
        <p:txBody>
          <a:bodyPr/>
          <a:lstStyle/>
          <a:p>
            <a:fld id="{DAC07EE7-9CC5-4742-9650-03024E7326F4}" type="slidenum">
              <a:rPr lang="da-DK" smtClean="0"/>
              <a:t>‹nr.›</a:t>
            </a:fld>
            <a:endParaRPr lang="da-DK"/>
          </a:p>
        </p:txBody>
      </p:sp>
    </p:spTree>
    <p:extLst>
      <p:ext uri="{BB962C8B-B14F-4D97-AF65-F5344CB8AC3E}">
        <p14:creationId xmlns:p14="http://schemas.microsoft.com/office/powerpoint/2010/main" val="438356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C31A04-04EA-473D-933E-3EF70DE2D914}"/>
              </a:ext>
            </a:extLst>
          </p:cNvPr>
          <p:cNvSpPr>
            <a:spLocks noGrp="1"/>
          </p:cNvSpPr>
          <p:nvPr>
            <p:ph type="title"/>
          </p:nvPr>
        </p:nvSpPr>
        <p:spPr>
          <a:xfrm>
            <a:off x="630238" y="457200"/>
            <a:ext cx="2949575"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3F42F672-5043-4D0C-B87D-42A453CCC0B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C1A2B6CE-C2B4-4E54-B4B1-9DAD06AA544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6B265771-9A30-44AE-B617-2F59FE2462ED}"/>
              </a:ext>
            </a:extLst>
          </p:cNvPr>
          <p:cNvSpPr>
            <a:spLocks noGrp="1"/>
          </p:cNvSpPr>
          <p:nvPr>
            <p:ph type="dt" sz="half" idx="10"/>
          </p:nvPr>
        </p:nvSpPr>
        <p:spPr/>
        <p:txBody>
          <a:bodyPr/>
          <a:lstStyle/>
          <a:p>
            <a:fld id="{1360F240-F1B4-48C3-BDDC-FBA9290B68DA}" type="datetimeFigureOut">
              <a:rPr lang="da-DK" smtClean="0"/>
              <a:t>10-04-2024</a:t>
            </a:fld>
            <a:endParaRPr lang="da-DK"/>
          </a:p>
        </p:txBody>
      </p:sp>
      <p:sp>
        <p:nvSpPr>
          <p:cNvPr id="6" name="Pladsholder til sidefod 5">
            <a:extLst>
              <a:ext uri="{FF2B5EF4-FFF2-40B4-BE49-F238E27FC236}">
                <a16:creationId xmlns:a16="http://schemas.microsoft.com/office/drawing/2014/main" id="{297D6BA1-646C-4912-B2E1-BA94D82979D6}"/>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52C373A3-F00E-4C3A-8AA6-771D20D84D7B}"/>
              </a:ext>
            </a:extLst>
          </p:cNvPr>
          <p:cNvSpPr>
            <a:spLocks noGrp="1"/>
          </p:cNvSpPr>
          <p:nvPr>
            <p:ph type="sldNum" sz="quarter" idx="12"/>
          </p:nvPr>
        </p:nvSpPr>
        <p:spPr/>
        <p:txBody>
          <a:bodyPr/>
          <a:lstStyle/>
          <a:p>
            <a:fld id="{DAC07EE7-9CC5-4742-9650-03024E7326F4}" type="slidenum">
              <a:rPr lang="da-DK" smtClean="0"/>
              <a:t>‹nr.›</a:t>
            </a:fld>
            <a:endParaRPr lang="da-DK"/>
          </a:p>
        </p:txBody>
      </p:sp>
    </p:spTree>
    <p:extLst>
      <p:ext uri="{BB962C8B-B14F-4D97-AF65-F5344CB8AC3E}">
        <p14:creationId xmlns:p14="http://schemas.microsoft.com/office/powerpoint/2010/main" val="4149633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6A2D12-9868-4C26-A9C2-BF545D9326D4}"/>
              </a:ext>
            </a:extLst>
          </p:cNvPr>
          <p:cNvSpPr>
            <a:spLocks noGrp="1"/>
          </p:cNvSpPr>
          <p:nvPr>
            <p:ph type="title"/>
          </p:nvPr>
        </p:nvSpPr>
        <p:spPr>
          <a:xfrm>
            <a:off x="630238" y="457200"/>
            <a:ext cx="2949575"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1439D55F-4846-4FD2-9C74-7A26A088D1A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E53068FA-57AE-4676-9781-83CDEDED918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001C90D4-8C8D-4F05-A24D-80236CB44BBB}"/>
              </a:ext>
            </a:extLst>
          </p:cNvPr>
          <p:cNvSpPr>
            <a:spLocks noGrp="1"/>
          </p:cNvSpPr>
          <p:nvPr>
            <p:ph type="dt" sz="half" idx="10"/>
          </p:nvPr>
        </p:nvSpPr>
        <p:spPr/>
        <p:txBody>
          <a:bodyPr/>
          <a:lstStyle/>
          <a:p>
            <a:fld id="{1360F240-F1B4-48C3-BDDC-FBA9290B68DA}" type="datetimeFigureOut">
              <a:rPr lang="da-DK" smtClean="0"/>
              <a:t>10-04-2024</a:t>
            </a:fld>
            <a:endParaRPr lang="da-DK"/>
          </a:p>
        </p:txBody>
      </p:sp>
      <p:sp>
        <p:nvSpPr>
          <p:cNvPr id="6" name="Pladsholder til sidefod 5">
            <a:extLst>
              <a:ext uri="{FF2B5EF4-FFF2-40B4-BE49-F238E27FC236}">
                <a16:creationId xmlns:a16="http://schemas.microsoft.com/office/drawing/2014/main" id="{129A4900-E7BF-476E-8D36-ADE9732BC5E8}"/>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AFC83211-63C4-4441-8BC0-48E8EF29A0EE}"/>
              </a:ext>
            </a:extLst>
          </p:cNvPr>
          <p:cNvSpPr>
            <a:spLocks noGrp="1"/>
          </p:cNvSpPr>
          <p:nvPr>
            <p:ph type="sldNum" sz="quarter" idx="12"/>
          </p:nvPr>
        </p:nvSpPr>
        <p:spPr/>
        <p:txBody>
          <a:bodyPr/>
          <a:lstStyle/>
          <a:p>
            <a:fld id="{DAC07EE7-9CC5-4742-9650-03024E7326F4}" type="slidenum">
              <a:rPr lang="da-DK" smtClean="0"/>
              <a:t>‹nr.›</a:t>
            </a:fld>
            <a:endParaRPr lang="da-DK"/>
          </a:p>
        </p:txBody>
      </p:sp>
    </p:spTree>
    <p:extLst>
      <p:ext uri="{BB962C8B-B14F-4D97-AF65-F5344CB8AC3E}">
        <p14:creationId xmlns:p14="http://schemas.microsoft.com/office/powerpoint/2010/main" val="13633562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06B8E8-F3B3-4868-B4C6-D92465A90BD8}"/>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CAEACFA8-C3AE-4B46-8432-685E77367BD9}"/>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172E03B-0163-4E5D-BD30-888820887EFE}"/>
              </a:ext>
            </a:extLst>
          </p:cNvPr>
          <p:cNvSpPr>
            <a:spLocks noGrp="1"/>
          </p:cNvSpPr>
          <p:nvPr>
            <p:ph type="dt" sz="half" idx="10"/>
          </p:nvPr>
        </p:nvSpPr>
        <p:spPr/>
        <p:txBody>
          <a:bodyPr/>
          <a:lstStyle/>
          <a:p>
            <a:fld id="{1360F240-F1B4-48C3-BDDC-FBA9290B68DA}" type="datetimeFigureOut">
              <a:rPr lang="da-DK" smtClean="0"/>
              <a:t>10-04-2024</a:t>
            </a:fld>
            <a:endParaRPr lang="da-DK"/>
          </a:p>
        </p:txBody>
      </p:sp>
      <p:sp>
        <p:nvSpPr>
          <p:cNvPr id="5" name="Pladsholder til sidefod 4">
            <a:extLst>
              <a:ext uri="{FF2B5EF4-FFF2-40B4-BE49-F238E27FC236}">
                <a16:creationId xmlns:a16="http://schemas.microsoft.com/office/drawing/2014/main" id="{8E373DD5-19D8-4D23-9001-A6A169375C1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7E725E9-32C1-4B11-B817-727E92912752}"/>
              </a:ext>
            </a:extLst>
          </p:cNvPr>
          <p:cNvSpPr>
            <a:spLocks noGrp="1"/>
          </p:cNvSpPr>
          <p:nvPr>
            <p:ph type="sldNum" sz="quarter" idx="12"/>
          </p:nvPr>
        </p:nvSpPr>
        <p:spPr/>
        <p:txBody>
          <a:bodyPr/>
          <a:lstStyle/>
          <a:p>
            <a:fld id="{DAC07EE7-9CC5-4742-9650-03024E7326F4}" type="slidenum">
              <a:rPr lang="da-DK" smtClean="0"/>
              <a:t>‹nr.›</a:t>
            </a:fld>
            <a:endParaRPr lang="da-DK"/>
          </a:p>
        </p:txBody>
      </p:sp>
    </p:spTree>
    <p:extLst>
      <p:ext uri="{BB962C8B-B14F-4D97-AF65-F5344CB8AC3E}">
        <p14:creationId xmlns:p14="http://schemas.microsoft.com/office/powerpoint/2010/main" val="25653774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E706CB77-D50A-4FB9-B125-88A8DAC55CFE}"/>
              </a:ext>
            </a:extLst>
          </p:cNvPr>
          <p:cNvSpPr>
            <a:spLocks noGrp="1"/>
          </p:cNvSpPr>
          <p:nvPr>
            <p:ph type="title" orient="vert"/>
          </p:nvPr>
        </p:nvSpPr>
        <p:spPr>
          <a:xfrm>
            <a:off x="6543675" y="365125"/>
            <a:ext cx="1971675"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D50AAC6E-BAA2-4437-A9F9-F98CC7342E29}"/>
              </a:ext>
            </a:extLst>
          </p:cNvPr>
          <p:cNvSpPr>
            <a:spLocks noGrp="1"/>
          </p:cNvSpPr>
          <p:nvPr>
            <p:ph type="body" orient="vert" idx="1"/>
          </p:nvPr>
        </p:nvSpPr>
        <p:spPr>
          <a:xfrm>
            <a:off x="628650" y="365125"/>
            <a:ext cx="5762625"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430EA01-BD49-42BB-A5AD-ED9BB70C7344}"/>
              </a:ext>
            </a:extLst>
          </p:cNvPr>
          <p:cNvSpPr>
            <a:spLocks noGrp="1"/>
          </p:cNvSpPr>
          <p:nvPr>
            <p:ph type="dt" sz="half" idx="10"/>
          </p:nvPr>
        </p:nvSpPr>
        <p:spPr/>
        <p:txBody>
          <a:bodyPr/>
          <a:lstStyle/>
          <a:p>
            <a:fld id="{1360F240-F1B4-48C3-BDDC-FBA9290B68DA}" type="datetimeFigureOut">
              <a:rPr lang="da-DK" smtClean="0"/>
              <a:t>10-04-2024</a:t>
            </a:fld>
            <a:endParaRPr lang="da-DK"/>
          </a:p>
        </p:txBody>
      </p:sp>
      <p:sp>
        <p:nvSpPr>
          <p:cNvPr id="5" name="Pladsholder til sidefod 4">
            <a:extLst>
              <a:ext uri="{FF2B5EF4-FFF2-40B4-BE49-F238E27FC236}">
                <a16:creationId xmlns:a16="http://schemas.microsoft.com/office/drawing/2014/main" id="{67BF6FE4-D745-4832-AF1F-F7813A250D8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68C2377-D522-4606-B9BE-2D70E577D262}"/>
              </a:ext>
            </a:extLst>
          </p:cNvPr>
          <p:cNvSpPr>
            <a:spLocks noGrp="1"/>
          </p:cNvSpPr>
          <p:nvPr>
            <p:ph type="sldNum" sz="quarter" idx="12"/>
          </p:nvPr>
        </p:nvSpPr>
        <p:spPr/>
        <p:txBody>
          <a:bodyPr/>
          <a:lstStyle/>
          <a:p>
            <a:fld id="{DAC07EE7-9CC5-4742-9650-03024E7326F4}" type="slidenum">
              <a:rPr lang="da-DK" smtClean="0"/>
              <a:t>‹nr.›</a:t>
            </a:fld>
            <a:endParaRPr lang="da-DK"/>
          </a:p>
        </p:txBody>
      </p:sp>
    </p:spTree>
    <p:extLst>
      <p:ext uri="{BB962C8B-B14F-4D97-AF65-F5344CB8AC3E}">
        <p14:creationId xmlns:p14="http://schemas.microsoft.com/office/powerpoint/2010/main" val="996670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a-DK"/>
              <a:t>Klik for at redigere titeltypografi i masteren</a:t>
            </a:r>
          </a:p>
        </p:txBody>
      </p:sp>
      <p:sp>
        <p:nvSpPr>
          <p:cNvPr id="3" name="Pladsholder til indhold 2"/>
          <p:cNvSpPr>
            <a:spLocks noGrp="1"/>
          </p:cNvSpPr>
          <p:nvPr>
            <p:ph idx="1"/>
          </p:nvPr>
        </p:nvSpPr>
        <p:spPr>
          <a:xfrm>
            <a:off x="457200" y="1600200"/>
            <a:ext cx="8229600" cy="4525963"/>
          </a:xfrm>
          <a:prstGeom prst="rect">
            <a:avLst/>
          </a:prstGeo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slidenummer 3">
            <a:extLst>
              <a:ext uri="{FF2B5EF4-FFF2-40B4-BE49-F238E27FC236}">
                <a16:creationId xmlns:a16="http://schemas.microsoft.com/office/drawing/2014/main" id="{C5BE6909-A86F-4D88-A136-BC0132AEF9BD}"/>
              </a:ext>
            </a:extLst>
          </p:cNvPr>
          <p:cNvSpPr>
            <a:spLocks noGrp="1"/>
          </p:cNvSpPr>
          <p:nvPr>
            <p:ph type="sldNum" sz="quarter" idx="10"/>
          </p:nvPr>
        </p:nvSpPr>
        <p:spPr>
          <a:xfrm>
            <a:off x="8100392" y="6343199"/>
            <a:ext cx="743272" cy="340569"/>
          </a:xfrm>
        </p:spPr>
        <p:txBody>
          <a:bodyPr/>
          <a:lstStyle/>
          <a:p>
            <a:fld id="{2A5DE2C1-730E-4DF2-964D-B4C61AD91AF6}" type="slidenum">
              <a:rPr lang="da-DK" smtClean="0"/>
              <a:t>‹nr.›</a:t>
            </a:fld>
            <a:endParaRPr lang="da-DK" dirty="0"/>
          </a:p>
        </p:txBody>
      </p:sp>
    </p:spTree>
    <p:extLst>
      <p:ext uri="{BB962C8B-B14F-4D97-AF65-F5344CB8AC3E}">
        <p14:creationId xmlns:p14="http://schemas.microsoft.com/office/powerpoint/2010/main" val="1737680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a-DK"/>
              <a:t>Klik for at redigere titeltypografi i masteren</a:t>
            </a:r>
          </a:p>
        </p:txBody>
      </p:sp>
      <p:sp>
        <p:nvSpPr>
          <p:cNvPr id="3" name="Pladsholder til teks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a:t>Klik for at redigere typografi i masteren</a:t>
            </a:r>
          </a:p>
        </p:txBody>
      </p:sp>
    </p:spTree>
    <p:extLst>
      <p:ext uri="{BB962C8B-B14F-4D97-AF65-F5344CB8AC3E}">
        <p14:creationId xmlns:p14="http://schemas.microsoft.com/office/powerpoint/2010/main" val="3985654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a-DK"/>
              <a:t>Klik for at redigere titeltypografi i masteren</a:t>
            </a:r>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047294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a-DK"/>
              <a:t>Klik for at redigere titeltypografi i masteren</a:t>
            </a:r>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72489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a-DK"/>
              <a:t>Klik for at redigere titeltypografi i masteren</a:t>
            </a:r>
          </a:p>
        </p:txBody>
      </p:sp>
    </p:spTree>
    <p:extLst>
      <p:ext uri="{BB962C8B-B14F-4D97-AF65-F5344CB8AC3E}">
        <p14:creationId xmlns:p14="http://schemas.microsoft.com/office/powerpoint/2010/main" val="2520267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BC0CDD6B-3207-4CCE-AEA1-EDEF26DADDB1}"/>
              </a:ext>
            </a:extLst>
          </p:cNvPr>
          <p:cNvSpPr>
            <a:spLocks noGrp="1"/>
          </p:cNvSpPr>
          <p:nvPr>
            <p:ph type="sldNum" sz="quarter" idx="10"/>
          </p:nvPr>
        </p:nvSpPr>
        <p:spPr>
          <a:xfrm>
            <a:off x="7092280" y="6381328"/>
            <a:ext cx="2133600" cy="365125"/>
          </a:xfrm>
        </p:spPr>
        <p:txBody>
          <a:bodyPr/>
          <a:lstStyle/>
          <a:p>
            <a:fld id="{2A5DE2C1-730E-4DF2-964D-B4C61AD91AF6}" type="slidenum">
              <a:rPr lang="da-DK" smtClean="0"/>
              <a:t>‹nr.›</a:t>
            </a:fld>
            <a:endParaRPr lang="da-DK"/>
          </a:p>
        </p:txBody>
      </p:sp>
    </p:spTree>
    <p:extLst>
      <p:ext uri="{BB962C8B-B14F-4D97-AF65-F5344CB8AC3E}">
        <p14:creationId xmlns:p14="http://schemas.microsoft.com/office/powerpoint/2010/main" val="3199831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a-DK"/>
              <a:t>Klik for at redigere titeltypografi i masteren</a:t>
            </a:r>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Tree>
    <p:extLst>
      <p:ext uri="{BB962C8B-B14F-4D97-AF65-F5344CB8AC3E}">
        <p14:creationId xmlns:p14="http://schemas.microsoft.com/office/powerpoint/2010/main" val="1964808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0"/>
            <a:ext cx="914400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ladsholder til diasnummer 3"/>
          <p:cNvSpPr>
            <a:spLocks noGrp="1"/>
          </p:cNvSpPr>
          <p:nvPr>
            <p:ph type="sldNum" sz="quarter" idx="4"/>
          </p:nvPr>
        </p:nvSpPr>
        <p:spPr>
          <a:xfrm>
            <a:off x="6553200" y="6356350"/>
            <a:ext cx="2133600" cy="365125"/>
          </a:xfrm>
          <a:prstGeom prst="rect">
            <a:avLst/>
          </a:prstGeom>
        </p:spPr>
        <p:txBody>
          <a:bodyPr/>
          <a:lstStyle/>
          <a:p>
            <a:fld id="{2A5DE2C1-730E-4DF2-964D-B4C61AD91AF6}" type="slidenum">
              <a:rPr lang="da-DK" smtClean="0"/>
              <a:t>‹nr.›</a:t>
            </a:fld>
            <a:endParaRPr lang="da-DK"/>
          </a:p>
        </p:txBody>
      </p:sp>
    </p:spTree>
  </p:cSld>
  <p:clrMap bg1="lt1" tx1="dk1" bg2="lt2" tx2="dk2" accent1="accent1" accent2="accent2" accent3="accent3" accent4="accent4" accent5="accent5" accent6="accent6" hlink="hlink" folHlink="folHlink"/>
  <p:sldLayoutIdLst>
    <p:sldLayoutId id="2147483956"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Lst>
  <p:hf hdr="0" ftr="0" dt="0"/>
  <p:txStyles>
    <p:title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Verdana" pitchFamily="34" charset="0"/>
        </a:defRPr>
      </a:lvl2pPr>
      <a:lvl3pPr algn="l" rtl="0" eaLnBrk="0" fontAlgn="base" hangingPunct="0">
        <a:spcBef>
          <a:spcPct val="0"/>
        </a:spcBef>
        <a:spcAft>
          <a:spcPct val="0"/>
        </a:spcAft>
        <a:defRPr sz="2000">
          <a:solidFill>
            <a:schemeClr val="bg1"/>
          </a:solidFill>
          <a:latin typeface="Verdana" pitchFamily="34" charset="0"/>
        </a:defRPr>
      </a:lvl3pPr>
      <a:lvl4pPr algn="l" rtl="0" eaLnBrk="0" fontAlgn="base" hangingPunct="0">
        <a:spcBef>
          <a:spcPct val="0"/>
        </a:spcBef>
        <a:spcAft>
          <a:spcPct val="0"/>
        </a:spcAft>
        <a:defRPr sz="2000">
          <a:solidFill>
            <a:schemeClr val="bg1"/>
          </a:solidFill>
          <a:latin typeface="Verdana" pitchFamily="34" charset="0"/>
        </a:defRPr>
      </a:lvl4pPr>
      <a:lvl5pPr algn="l" rtl="0" eaLnBrk="0" fontAlgn="base" hangingPunct="0">
        <a:spcBef>
          <a:spcPct val="0"/>
        </a:spcBef>
        <a:spcAft>
          <a:spcPct val="0"/>
        </a:spcAft>
        <a:defRPr sz="2000">
          <a:solidFill>
            <a:schemeClr val="bg1"/>
          </a:solidFill>
          <a:latin typeface="Verdana" pitchFamily="34" charset="0"/>
        </a:defRPr>
      </a:lvl5pPr>
      <a:lvl6pPr marL="457200" algn="l" rtl="0" fontAlgn="base">
        <a:spcBef>
          <a:spcPct val="0"/>
        </a:spcBef>
        <a:spcAft>
          <a:spcPct val="0"/>
        </a:spcAft>
        <a:defRPr sz="2000">
          <a:solidFill>
            <a:schemeClr val="bg1"/>
          </a:solidFill>
          <a:latin typeface="Verdana" pitchFamily="34" charset="0"/>
        </a:defRPr>
      </a:lvl6pPr>
      <a:lvl7pPr marL="914400" algn="l" rtl="0" fontAlgn="base">
        <a:spcBef>
          <a:spcPct val="0"/>
        </a:spcBef>
        <a:spcAft>
          <a:spcPct val="0"/>
        </a:spcAft>
        <a:defRPr sz="2000">
          <a:solidFill>
            <a:schemeClr val="bg1"/>
          </a:solidFill>
          <a:latin typeface="Verdana" pitchFamily="34" charset="0"/>
        </a:defRPr>
      </a:lvl7pPr>
      <a:lvl8pPr marL="1371600" algn="l" rtl="0" fontAlgn="base">
        <a:spcBef>
          <a:spcPct val="0"/>
        </a:spcBef>
        <a:spcAft>
          <a:spcPct val="0"/>
        </a:spcAft>
        <a:defRPr sz="2000">
          <a:solidFill>
            <a:schemeClr val="bg1"/>
          </a:solidFill>
          <a:latin typeface="Verdana" pitchFamily="34" charset="0"/>
        </a:defRPr>
      </a:lvl8pPr>
      <a:lvl9pPr marL="1828800" algn="l" rtl="0" fontAlgn="base">
        <a:spcBef>
          <a:spcPct val="0"/>
        </a:spcBef>
        <a:spcAft>
          <a:spcPct val="0"/>
        </a:spcAft>
        <a:defRPr sz="2000">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CBF0DB44-EF06-418D-AF21-CEC847D2D1D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624E8FC2-154E-43A4-A731-18E32FA6CCC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7DDAD9F-A464-44E7-B0D3-764872CF21D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60F240-F1B4-48C3-BDDC-FBA9290B68DA}" type="datetimeFigureOut">
              <a:rPr lang="da-DK" smtClean="0"/>
              <a:t>10-04-2024</a:t>
            </a:fld>
            <a:endParaRPr lang="da-DK"/>
          </a:p>
        </p:txBody>
      </p:sp>
      <p:sp>
        <p:nvSpPr>
          <p:cNvPr id="5" name="Pladsholder til sidefod 4">
            <a:extLst>
              <a:ext uri="{FF2B5EF4-FFF2-40B4-BE49-F238E27FC236}">
                <a16:creationId xmlns:a16="http://schemas.microsoft.com/office/drawing/2014/main" id="{5437E896-703C-4062-9EBE-93D917A17D5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6B1A9812-7752-4118-B36C-A12A6A953DF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C07EE7-9CC5-4742-9650-03024E7326F4}" type="slidenum">
              <a:rPr lang="da-DK" smtClean="0"/>
              <a:t>‹nr.›</a:t>
            </a:fld>
            <a:endParaRPr lang="da-DK"/>
          </a:p>
        </p:txBody>
      </p:sp>
    </p:spTree>
    <p:extLst>
      <p:ext uri="{BB962C8B-B14F-4D97-AF65-F5344CB8AC3E}">
        <p14:creationId xmlns:p14="http://schemas.microsoft.com/office/powerpoint/2010/main" val="2838002496"/>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sv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package" Target="../embeddings/Microsoft_Excel_Worksheet.xlsx"/><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2" name="Text Box 14"/>
          <p:cNvSpPr txBox="1">
            <a:spLocks noChangeArrowheads="1"/>
          </p:cNvSpPr>
          <p:nvPr/>
        </p:nvSpPr>
        <p:spPr bwMode="auto">
          <a:xfrm>
            <a:off x="755576" y="1340768"/>
            <a:ext cx="6984776" cy="6617196"/>
          </a:xfrm>
          <a:prstGeom prst="rect">
            <a:avLst/>
          </a:prstGeom>
          <a:noFill/>
          <a:ln w="9525">
            <a:noFill/>
            <a:miter lim="800000"/>
            <a:headEnd/>
            <a:tailEnd/>
          </a:ln>
          <a:effectLst/>
        </p:spPr>
        <p:txBody>
          <a:bodyPr wrap="square">
            <a:spAutoFit/>
          </a:bodyPr>
          <a:lstStyle/>
          <a:p>
            <a:pPr algn="ctr" eaLnBrk="1" hangingPunct="1">
              <a:spcBef>
                <a:spcPct val="50000"/>
              </a:spcBef>
              <a:defRPr/>
            </a:pPr>
            <a:r>
              <a:rPr lang="da-DK" sz="4000" b="1" dirty="0">
                <a:effectLst>
                  <a:outerShdw blurRad="38100" dist="38100" dir="2700000" algn="tl">
                    <a:srgbClr val="C0C0C0"/>
                  </a:outerShdw>
                </a:effectLst>
                <a:latin typeface="Arial" charset="0"/>
              </a:rPr>
              <a:t>Velkommen til  </a:t>
            </a:r>
          </a:p>
          <a:p>
            <a:pPr algn="ctr" eaLnBrk="1" hangingPunct="1">
              <a:spcBef>
                <a:spcPct val="50000"/>
              </a:spcBef>
              <a:defRPr/>
            </a:pPr>
            <a:r>
              <a:rPr lang="da-DK" sz="4000" b="1" dirty="0">
                <a:effectLst>
                  <a:outerShdw blurRad="38100" dist="38100" dir="2700000" algn="tl">
                    <a:srgbClr val="C0C0C0"/>
                  </a:outerShdw>
                </a:effectLst>
                <a:latin typeface="Arial" charset="0"/>
              </a:rPr>
              <a:t>Generalforsamling</a:t>
            </a:r>
          </a:p>
          <a:p>
            <a:pPr algn="ctr" eaLnBrk="1" hangingPunct="1">
              <a:spcBef>
                <a:spcPct val="50000"/>
              </a:spcBef>
              <a:defRPr/>
            </a:pPr>
            <a:r>
              <a:rPr lang="da-DK" sz="4000" b="1" dirty="0">
                <a:effectLst>
                  <a:outerShdw blurRad="38100" dist="38100" dir="2700000" algn="tl">
                    <a:srgbClr val="C0C0C0"/>
                  </a:outerShdw>
                </a:effectLst>
                <a:latin typeface="Arial" charset="0"/>
              </a:rPr>
              <a:t>i </a:t>
            </a:r>
          </a:p>
          <a:p>
            <a:pPr algn="ctr" eaLnBrk="1" hangingPunct="1">
              <a:spcBef>
                <a:spcPct val="50000"/>
              </a:spcBef>
              <a:defRPr/>
            </a:pPr>
            <a:r>
              <a:rPr lang="da-DK" sz="4000" b="1" dirty="0">
                <a:effectLst>
                  <a:outerShdw blurRad="38100" dist="38100" dir="2700000" algn="tl">
                    <a:srgbClr val="C0C0C0"/>
                  </a:outerShdw>
                </a:effectLst>
                <a:latin typeface="Arial" charset="0"/>
              </a:rPr>
              <a:t>Prime Office A/S</a:t>
            </a:r>
          </a:p>
          <a:p>
            <a:pPr algn="ctr" eaLnBrk="1" hangingPunct="1">
              <a:spcBef>
                <a:spcPct val="50000"/>
              </a:spcBef>
              <a:defRPr/>
            </a:pPr>
            <a:endParaRPr lang="da-DK" sz="2800" b="1" dirty="0">
              <a:effectLst>
                <a:outerShdw blurRad="38100" dist="38100" dir="2700000" algn="tl">
                  <a:srgbClr val="C0C0C0"/>
                </a:outerShdw>
              </a:effectLst>
              <a:latin typeface="Arial" charset="0"/>
            </a:endParaRPr>
          </a:p>
          <a:p>
            <a:pPr algn="ctr" eaLnBrk="1" hangingPunct="1">
              <a:spcBef>
                <a:spcPct val="50000"/>
              </a:spcBef>
              <a:defRPr/>
            </a:pPr>
            <a:r>
              <a:rPr lang="da-DK" sz="2800" b="1" dirty="0">
                <a:effectLst>
                  <a:outerShdw blurRad="38100" dist="38100" dir="2700000" algn="tl">
                    <a:srgbClr val="C0C0C0"/>
                  </a:outerShdw>
                </a:effectLst>
                <a:latin typeface="Arial" charset="0"/>
              </a:rPr>
              <a:t>Den 10. april 2024 kl. 14.00 </a:t>
            </a:r>
          </a:p>
          <a:p>
            <a:pPr algn="ctr" eaLnBrk="1" hangingPunct="1">
              <a:spcBef>
                <a:spcPct val="50000"/>
              </a:spcBef>
              <a:defRPr/>
            </a:pPr>
            <a:endParaRPr lang="da-DK" sz="2000" b="1" dirty="0">
              <a:effectLst>
                <a:outerShdw blurRad="38100" dist="38100" dir="2700000" algn="tl">
                  <a:srgbClr val="C0C0C0"/>
                </a:outerShdw>
              </a:effectLst>
              <a:latin typeface="Arial" charset="0"/>
            </a:endParaRPr>
          </a:p>
          <a:p>
            <a:pPr algn="ctr" eaLnBrk="1" hangingPunct="1">
              <a:spcBef>
                <a:spcPct val="50000"/>
              </a:spcBef>
              <a:defRPr/>
            </a:pPr>
            <a:endParaRPr lang="da-DK" sz="2000" b="1" dirty="0">
              <a:effectLst>
                <a:outerShdw blurRad="38100" dist="38100" dir="2700000" algn="tl">
                  <a:srgbClr val="C0C0C0"/>
                </a:outerShdw>
              </a:effectLst>
              <a:latin typeface="Arial" charset="0"/>
            </a:endParaRPr>
          </a:p>
          <a:p>
            <a:pPr algn="ctr" eaLnBrk="1" hangingPunct="1">
              <a:spcBef>
                <a:spcPct val="50000"/>
              </a:spcBef>
              <a:defRPr/>
            </a:pPr>
            <a:r>
              <a:rPr lang="da-DK" sz="2000" b="1" dirty="0" err="1">
                <a:effectLst>
                  <a:outerShdw blurRad="38100" dist="38100" dir="2700000" algn="tl">
                    <a:srgbClr val="C0C0C0"/>
                  </a:outerShdw>
                </a:effectLst>
                <a:latin typeface="Arial" charset="0"/>
              </a:rPr>
              <a:t>Aros</a:t>
            </a:r>
            <a:r>
              <a:rPr lang="da-DK" sz="2000" b="1" dirty="0">
                <a:effectLst>
                  <a:outerShdw blurRad="38100" dist="38100" dir="2700000" algn="tl">
                    <a:srgbClr val="C0C0C0"/>
                  </a:outerShdw>
                </a:effectLst>
                <a:latin typeface="Arial" charset="0"/>
              </a:rPr>
              <a:t> Kunstmuseum</a:t>
            </a:r>
          </a:p>
          <a:p>
            <a:pPr algn="ctr" eaLnBrk="1" hangingPunct="1">
              <a:spcBef>
                <a:spcPct val="50000"/>
              </a:spcBef>
              <a:defRPr/>
            </a:pPr>
            <a:r>
              <a:rPr lang="da-DK" sz="2000" b="1" dirty="0">
                <a:effectLst>
                  <a:outerShdw blurRad="38100" dist="38100" dir="2700000" algn="tl">
                    <a:srgbClr val="C0C0C0"/>
                  </a:outerShdw>
                </a:effectLst>
                <a:latin typeface="Arial" charset="0"/>
              </a:rPr>
              <a:t>8000 Aarhus C</a:t>
            </a:r>
          </a:p>
        </p:txBody>
      </p:sp>
      <p:sp>
        <p:nvSpPr>
          <p:cNvPr id="2" name="Pladsholder til slidenummer 1">
            <a:extLst>
              <a:ext uri="{FF2B5EF4-FFF2-40B4-BE49-F238E27FC236}">
                <a16:creationId xmlns:a16="http://schemas.microsoft.com/office/drawing/2014/main" id="{1413E18B-EA45-4491-A5A7-863091C25E4B}"/>
              </a:ext>
            </a:extLst>
          </p:cNvPr>
          <p:cNvSpPr>
            <a:spLocks noGrp="1"/>
          </p:cNvSpPr>
          <p:nvPr>
            <p:ph type="sldNum" sz="quarter" idx="10"/>
          </p:nvPr>
        </p:nvSpPr>
        <p:spPr/>
        <p:txBody>
          <a:bodyPr/>
          <a:lstStyle/>
          <a:p>
            <a:fld id="{2A5DE2C1-730E-4DF2-964D-B4C61AD91AF6}" type="slidenum">
              <a:rPr lang="da-DK" smtClean="0"/>
              <a:t>1</a:t>
            </a:fld>
            <a:endParaRPr lang="da-DK"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C012A7-2770-4D1E-9C57-13C7FF8B663A}"/>
              </a:ext>
            </a:extLst>
          </p:cNvPr>
          <p:cNvSpPr>
            <a:spLocks noGrp="1"/>
          </p:cNvSpPr>
          <p:nvPr>
            <p:ph type="title"/>
          </p:nvPr>
        </p:nvSpPr>
        <p:spPr>
          <a:xfrm>
            <a:off x="288282" y="266241"/>
            <a:ext cx="8229600" cy="1013224"/>
          </a:xfrm>
        </p:spPr>
        <p:txBody>
          <a:bodyPr/>
          <a:lstStyle/>
          <a:p>
            <a:r>
              <a:rPr lang="da-DK" sz="2800" dirty="0"/>
              <a:t>Organisering med tre forsvarsværker</a:t>
            </a:r>
            <a:br>
              <a:rPr lang="da-DK" sz="2400" dirty="0"/>
            </a:br>
            <a:endParaRPr lang="da-DK" sz="2800" b="1" dirty="0"/>
          </a:p>
        </p:txBody>
      </p:sp>
      <p:sp>
        <p:nvSpPr>
          <p:cNvPr id="4" name="Pladsholder til slidenummer 3">
            <a:extLst>
              <a:ext uri="{FF2B5EF4-FFF2-40B4-BE49-F238E27FC236}">
                <a16:creationId xmlns:a16="http://schemas.microsoft.com/office/drawing/2014/main" id="{76C50D42-7C22-460D-B7AC-0EA80453614E}"/>
              </a:ext>
            </a:extLst>
          </p:cNvPr>
          <p:cNvSpPr>
            <a:spLocks noGrp="1"/>
          </p:cNvSpPr>
          <p:nvPr>
            <p:ph type="sldNum" sz="quarter" idx="10"/>
          </p:nvPr>
        </p:nvSpPr>
        <p:spPr>
          <a:xfrm>
            <a:off x="8531792" y="6389934"/>
            <a:ext cx="611088" cy="385018"/>
          </a:xfrm>
        </p:spPr>
        <p:txBody>
          <a:bodyPr/>
          <a:lstStyle/>
          <a:p>
            <a:fld id="{2A5DE2C1-730E-4DF2-964D-B4C61AD91AF6}" type="slidenum">
              <a:rPr lang="da-DK" smtClean="0"/>
              <a:t>10</a:t>
            </a:fld>
            <a:endParaRPr lang="da-DK" dirty="0"/>
          </a:p>
        </p:txBody>
      </p:sp>
      <p:pic>
        <p:nvPicPr>
          <p:cNvPr id="3" name="Billede 2">
            <a:extLst>
              <a:ext uri="{FF2B5EF4-FFF2-40B4-BE49-F238E27FC236}">
                <a16:creationId xmlns:a16="http://schemas.microsoft.com/office/drawing/2014/main" id="{BC2B6343-06FA-48AC-8C8F-9325242161A7}"/>
              </a:ext>
            </a:extLst>
          </p:cNvPr>
          <p:cNvPicPr>
            <a:picLocks noChangeAspect="1"/>
          </p:cNvPicPr>
          <p:nvPr/>
        </p:nvPicPr>
        <p:blipFill rotWithShape="1">
          <a:blip r:embed="rId2">
            <a:extLst>
              <a:ext uri="{28A0092B-C50C-407E-A947-70E740481C1C}">
                <a14:useLocalDpi xmlns:a14="http://schemas.microsoft.com/office/drawing/2010/main" val="0"/>
              </a:ext>
            </a:extLst>
          </a:blip>
          <a:srcRect l="2774" t="5035" r="4812" b="2756"/>
          <a:stretch/>
        </p:blipFill>
        <p:spPr>
          <a:xfrm>
            <a:off x="33985" y="1655268"/>
            <a:ext cx="7776864" cy="5346684"/>
          </a:xfrm>
          <a:prstGeom prst="rect">
            <a:avLst/>
          </a:prstGeom>
        </p:spPr>
      </p:pic>
      <p:sp>
        <p:nvSpPr>
          <p:cNvPr id="5" name="Tekstfelt 4">
            <a:extLst>
              <a:ext uri="{FF2B5EF4-FFF2-40B4-BE49-F238E27FC236}">
                <a16:creationId xmlns:a16="http://schemas.microsoft.com/office/drawing/2014/main" id="{4CAF1479-08D2-6523-E6BB-262B01E11D99}"/>
              </a:ext>
            </a:extLst>
          </p:cNvPr>
          <p:cNvSpPr txBox="1"/>
          <p:nvPr/>
        </p:nvSpPr>
        <p:spPr>
          <a:xfrm>
            <a:off x="319570" y="1002139"/>
            <a:ext cx="8428894" cy="707886"/>
          </a:xfrm>
          <a:prstGeom prst="rect">
            <a:avLst/>
          </a:prstGeom>
          <a:noFill/>
        </p:spPr>
        <p:txBody>
          <a:bodyPr wrap="square" rtlCol="0">
            <a:spAutoFit/>
          </a:bodyPr>
          <a:lstStyle/>
          <a:p>
            <a:r>
              <a:rPr lang="da-DK" sz="2000" b="1" dirty="0">
                <a:solidFill>
                  <a:schemeClr val="tx1"/>
                </a:solidFill>
                <a:latin typeface="Arial" panose="020B0604020202020204" pitchFamily="34" charset="0"/>
                <a:cs typeface="Arial" panose="020B0604020202020204" pitchFamily="34" charset="0"/>
              </a:rPr>
              <a:t>PO arbejder organisatorisk i en helt speciel model, </a:t>
            </a:r>
            <a:br>
              <a:rPr lang="da-DK" sz="2000" b="1" dirty="0">
                <a:solidFill>
                  <a:schemeClr val="tx1"/>
                </a:solidFill>
                <a:latin typeface="Arial" panose="020B0604020202020204" pitchFamily="34" charset="0"/>
                <a:cs typeface="Arial" panose="020B0604020202020204" pitchFamily="34" charset="0"/>
              </a:rPr>
            </a:br>
            <a:r>
              <a:rPr lang="da-DK" sz="2000" b="1" dirty="0">
                <a:solidFill>
                  <a:schemeClr val="tx1"/>
                </a:solidFill>
                <a:latin typeface="Arial" panose="020B0604020202020204" pitchFamily="34" charset="0"/>
                <a:cs typeface="Arial" panose="020B0604020202020204" pitchFamily="34" charset="0"/>
              </a:rPr>
              <a:t>hvor vi outsourcer til de bedste eksperter.</a:t>
            </a:r>
            <a:endParaRPr lang="da-DK"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2738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1AF135-E374-7A56-BDB2-97D1219D5162}"/>
              </a:ext>
            </a:extLst>
          </p:cNvPr>
          <p:cNvSpPr>
            <a:spLocks noGrp="1"/>
          </p:cNvSpPr>
          <p:nvPr>
            <p:ph type="title"/>
          </p:nvPr>
        </p:nvSpPr>
        <p:spPr>
          <a:xfrm>
            <a:off x="323528" y="44624"/>
            <a:ext cx="8229600" cy="1143000"/>
          </a:xfrm>
        </p:spPr>
        <p:txBody>
          <a:bodyPr/>
          <a:lstStyle/>
          <a:p>
            <a:r>
              <a:rPr lang="da-DK" sz="2400" b="1" dirty="0"/>
              <a:t>Regulering i Prime Office – Væsentlig investorinformation </a:t>
            </a:r>
          </a:p>
        </p:txBody>
      </p:sp>
      <p:sp>
        <p:nvSpPr>
          <p:cNvPr id="3" name="Pladsholder til indhold 2">
            <a:extLst>
              <a:ext uri="{FF2B5EF4-FFF2-40B4-BE49-F238E27FC236}">
                <a16:creationId xmlns:a16="http://schemas.microsoft.com/office/drawing/2014/main" id="{686E90CE-4509-8EFD-585D-93660CB14229}"/>
              </a:ext>
            </a:extLst>
          </p:cNvPr>
          <p:cNvSpPr>
            <a:spLocks noGrp="1"/>
          </p:cNvSpPr>
          <p:nvPr>
            <p:ph idx="1"/>
          </p:nvPr>
        </p:nvSpPr>
        <p:spPr>
          <a:xfrm>
            <a:off x="323528" y="1166018"/>
            <a:ext cx="8229600" cy="4525963"/>
          </a:xfrm>
        </p:spPr>
        <p:txBody>
          <a:bodyPr/>
          <a:lstStyle/>
          <a:p>
            <a:r>
              <a:rPr lang="da-DK" dirty="0">
                <a:latin typeface="Arial" panose="020B0604020202020204" pitchFamily="34" charset="0"/>
                <a:cs typeface="Arial" panose="020B0604020202020204" pitchFamily="34" charset="0"/>
              </a:rPr>
              <a:t>Regler for væsentlig investorinformation er markant skærpet og nyt dokument er offentliggjort på selskabets hjemmeside</a:t>
            </a:r>
          </a:p>
          <a:p>
            <a:r>
              <a:rPr lang="da-DK" dirty="0">
                <a:latin typeface="Arial" panose="020B0604020202020204" pitchFamily="34" charset="0"/>
                <a:cs typeface="Arial" panose="020B0604020202020204" pitchFamily="34" charset="0"/>
              </a:rPr>
              <a:t>Det er et nyt krav fra EU om oplysninger, hvor investor oplyses om risici, omkostninger og forventet afkast.</a:t>
            </a:r>
          </a:p>
        </p:txBody>
      </p:sp>
      <p:sp>
        <p:nvSpPr>
          <p:cNvPr id="4" name="Pladsholder til slidenummer 3">
            <a:extLst>
              <a:ext uri="{FF2B5EF4-FFF2-40B4-BE49-F238E27FC236}">
                <a16:creationId xmlns:a16="http://schemas.microsoft.com/office/drawing/2014/main" id="{ED548C89-A8D9-5091-E0EB-0C8252C0DEA7}"/>
              </a:ext>
            </a:extLst>
          </p:cNvPr>
          <p:cNvSpPr>
            <a:spLocks noGrp="1"/>
          </p:cNvSpPr>
          <p:nvPr>
            <p:ph type="sldNum" sz="quarter" idx="10"/>
          </p:nvPr>
        </p:nvSpPr>
        <p:spPr/>
        <p:txBody>
          <a:bodyPr/>
          <a:lstStyle/>
          <a:p>
            <a:fld id="{2A5DE2C1-730E-4DF2-964D-B4C61AD91AF6}" type="slidenum">
              <a:rPr lang="da-DK" smtClean="0"/>
              <a:t>11</a:t>
            </a:fld>
            <a:endParaRPr lang="da-DK" dirty="0"/>
          </a:p>
        </p:txBody>
      </p:sp>
    </p:spTree>
    <p:extLst>
      <p:ext uri="{BB962C8B-B14F-4D97-AF65-F5344CB8AC3E}">
        <p14:creationId xmlns:p14="http://schemas.microsoft.com/office/powerpoint/2010/main" val="3960156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1AF135-E374-7A56-BDB2-97D1219D5162}"/>
              </a:ext>
            </a:extLst>
          </p:cNvPr>
          <p:cNvSpPr>
            <a:spLocks noGrp="1"/>
          </p:cNvSpPr>
          <p:nvPr>
            <p:ph type="title"/>
          </p:nvPr>
        </p:nvSpPr>
        <p:spPr>
          <a:xfrm>
            <a:off x="323528" y="44624"/>
            <a:ext cx="8229600" cy="1143000"/>
          </a:xfrm>
        </p:spPr>
        <p:txBody>
          <a:bodyPr/>
          <a:lstStyle/>
          <a:p>
            <a:r>
              <a:rPr lang="da-DK" sz="2400" b="1" dirty="0"/>
              <a:t>Regulering i Prime Office – Finanstilsynet</a:t>
            </a:r>
          </a:p>
        </p:txBody>
      </p:sp>
      <p:sp>
        <p:nvSpPr>
          <p:cNvPr id="3" name="Pladsholder til indhold 2">
            <a:extLst>
              <a:ext uri="{FF2B5EF4-FFF2-40B4-BE49-F238E27FC236}">
                <a16:creationId xmlns:a16="http://schemas.microsoft.com/office/drawing/2014/main" id="{686E90CE-4509-8EFD-585D-93660CB14229}"/>
              </a:ext>
            </a:extLst>
          </p:cNvPr>
          <p:cNvSpPr>
            <a:spLocks noGrp="1"/>
          </p:cNvSpPr>
          <p:nvPr>
            <p:ph idx="1"/>
          </p:nvPr>
        </p:nvSpPr>
        <p:spPr>
          <a:xfrm>
            <a:off x="323528" y="980728"/>
            <a:ext cx="8229600" cy="4525963"/>
          </a:xfrm>
        </p:spPr>
        <p:txBody>
          <a:bodyPr/>
          <a:lstStyle/>
          <a:p>
            <a:r>
              <a:rPr lang="da-DK" dirty="0">
                <a:latin typeface="Arial" panose="020B0604020202020204" pitchFamily="34" charset="0"/>
                <a:cs typeface="Arial" panose="020B0604020202020204" pitchFamily="34" charset="0"/>
              </a:rPr>
              <a:t>Prime Office som børsnoteret selskab og FAIF</a:t>
            </a:r>
          </a:p>
          <a:p>
            <a:pPr lvl="1"/>
            <a:r>
              <a:rPr lang="da-DK" dirty="0">
                <a:latin typeface="Arial" panose="020B0604020202020204" pitchFamily="34" charset="0"/>
                <a:cs typeface="Arial" panose="020B0604020202020204" pitchFamily="34" charset="0"/>
              </a:rPr>
              <a:t>Drøftelse siden 2019. Prime Office mener, at selskabet er under betydelig mere regulering som børsnoteret virksomhed end som FAIF</a:t>
            </a:r>
          </a:p>
          <a:p>
            <a:pPr lvl="1"/>
            <a:r>
              <a:rPr lang="da-DK" dirty="0">
                <a:latin typeface="Arial" panose="020B0604020202020204" pitchFamily="34" charset="0"/>
                <a:cs typeface="Arial" panose="020B0604020202020204" pitchFamily="34" charset="0"/>
              </a:rPr>
              <a:t>Prime Office er mere en erhvervsvirksomhed end en investeringsforening/selskab</a:t>
            </a:r>
          </a:p>
          <a:p>
            <a:pPr lvl="1"/>
            <a:r>
              <a:rPr lang="da-DK" dirty="0">
                <a:latin typeface="Arial" panose="020B0604020202020204" pitchFamily="34" charset="0"/>
                <a:cs typeface="Arial" panose="020B0604020202020204" pitchFamily="34" charset="0"/>
              </a:rPr>
              <a:t>Tekniske handelshindringer for handel med selskabets aktier</a:t>
            </a:r>
          </a:p>
          <a:p>
            <a:pPr lvl="1"/>
            <a:r>
              <a:rPr lang="da-DK" dirty="0">
                <a:latin typeface="Arial" panose="020B0604020202020204" pitchFamily="34" charset="0"/>
                <a:cs typeface="Arial" panose="020B0604020202020204" pitchFamily="34" charset="0"/>
              </a:rPr>
              <a:t>Sagen er for anden gang henvist fra Erhvervsankenævnet til Finanstilsynet. </a:t>
            </a:r>
            <a:r>
              <a:rPr lang="da-DK" sz="2000" dirty="0">
                <a:latin typeface="Arial" panose="020B0604020202020204" pitchFamily="34" charset="0"/>
                <a:cs typeface="Arial" panose="020B0604020202020204" pitchFamily="34" charset="0"/>
              </a:rPr>
              <a:t>(Outsourcing-modellen er åbenbart vanskelig at forstå!)</a:t>
            </a:r>
          </a:p>
        </p:txBody>
      </p:sp>
      <p:sp>
        <p:nvSpPr>
          <p:cNvPr id="4" name="Pladsholder til slidenummer 3">
            <a:extLst>
              <a:ext uri="{FF2B5EF4-FFF2-40B4-BE49-F238E27FC236}">
                <a16:creationId xmlns:a16="http://schemas.microsoft.com/office/drawing/2014/main" id="{ED548C89-A8D9-5091-E0EB-0C8252C0DEA7}"/>
              </a:ext>
            </a:extLst>
          </p:cNvPr>
          <p:cNvSpPr>
            <a:spLocks noGrp="1"/>
          </p:cNvSpPr>
          <p:nvPr>
            <p:ph type="sldNum" sz="quarter" idx="10"/>
          </p:nvPr>
        </p:nvSpPr>
        <p:spPr/>
        <p:txBody>
          <a:bodyPr/>
          <a:lstStyle/>
          <a:p>
            <a:fld id="{2A5DE2C1-730E-4DF2-964D-B4C61AD91AF6}" type="slidenum">
              <a:rPr lang="da-DK" smtClean="0"/>
              <a:t>12</a:t>
            </a:fld>
            <a:endParaRPr lang="da-DK" dirty="0"/>
          </a:p>
        </p:txBody>
      </p:sp>
    </p:spTree>
    <p:extLst>
      <p:ext uri="{BB962C8B-B14F-4D97-AF65-F5344CB8AC3E}">
        <p14:creationId xmlns:p14="http://schemas.microsoft.com/office/powerpoint/2010/main" val="3331265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1AF135-E374-7A56-BDB2-97D1219D5162}"/>
              </a:ext>
            </a:extLst>
          </p:cNvPr>
          <p:cNvSpPr>
            <a:spLocks noGrp="1"/>
          </p:cNvSpPr>
          <p:nvPr>
            <p:ph type="title"/>
          </p:nvPr>
        </p:nvSpPr>
        <p:spPr>
          <a:xfrm>
            <a:off x="323528" y="44624"/>
            <a:ext cx="8229600" cy="1143000"/>
          </a:xfrm>
        </p:spPr>
        <p:txBody>
          <a:bodyPr/>
          <a:lstStyle/>
          <a:p>
            <a:r>
              <a:rPr lang="da-DK" sz="2400" b="1" dirty="0"/>
              <a:t>Regnskabskontrol  i Prime Office – Erhvervsstyrelsen</a:t>
            </a:r>
          </a:p>
        </p:txBody>
      </p:sp>
      <p:sp>
        <p:nvSpPr>
          <p:cNvPr id="3" name="Pladsholder til indhold 2">
            <a:extLst>
              <a:ext uri="{FF2B5EF4-FFF2-40B4-BE49-F238E27FC236}">
                <a16:creationId xmlns:a16="http://schemas.microsoft.com/office/drawing/2014/main" id="{686E90CE-4509-8EFD-585D-93660CB14229}"/>
              </a:ext>
            </a:extLst>
          </p:cNvPr>
          <p:cNvSpPr>
            <a:spLocks noGrp="1"/>
          </p:cNvSpPr>
          <p:nvPr>
            <p:ph idx="1"/>
          </p:nvPr>
        </p:nvSpPr>
        <p:spPr>
          <a:xfrm>
            <a:off x="321232" y="980728"/>
            <a:ext cx="8643256" cy="5184576"/>
          </a:xfrm>
        </p:spPr>
        <p:txBody>
          <a:bodyPr/>
          <a:lstStyle/>
          <a:p>
            <a:r>
              <a:rPr lang="da-DK" sz="2800" dirty="0">
                <a:latin typeface="Arial" panose="020B0604020202020204" pitchFamily="34" charset="0"/>
                <a:cs typeface="Arial" panose="020B0604020202020204" pitchFamily="34" charset="0"/>
              </a:rPr>
              <a:t>Regnskabskontrolsag fra Erhvervsstyrelsen for årsregnskab 2022, der er besvaret og lukket med en vejledning om følgende forhold:</a:t>
            </a:r>
          </a:p>
          <a:p>
            <a:r>
              <a:rPr lang="da-DK" sz="2400" dirty="0">
                <a:latin typeface="Arial" panose="020B0604020202020204" pitchFamily="34" charset="0"/>
                <a:cs typeface="Arial" panose="020B0604020202020204" pitchFamily="34" charset="0"/>
              </a:rPr>
              <a:t>Direktørkontrakt</a:t>
            </a:r>
          </a:p>
          <a:p>
            <a:pPr lvl="1"/>
            <a:r>
              <a:rPr lang="da-DK" sz="2000" dirty="0">
                <a:latin typeface="Arial" panose="020B0604020202020204" pitchFamily="34" charset="0"/>
                <a:cs typeface="Arial" panose="020B0604020202020204" pitchFamily="34" charset="0"/>
              </a:rPr>
              <a:t>Præcisering af virksomhedens eventuelle forpligtelse til at tilbagekøbe aktier fra selskabets direktør i forbindelse med udpegning af en ny direktør. Dette er sket.</a:t>
            </a:r>
          </a:p>
          <a:p>
            <a:r>
              <a:rPr lang="da-DK" sz="2400" dirty="0">
                <a:latin typeface="Arial" panose="020B0604020202020204" pitchFamily="34" charset="0"/>
                <a:cs typeface="Arial" panose="020B0604020202020204" pitchFamily="34" charset="0"/>
              </a:rPr>
              <a:t>Behandling af rente - </a:t>
            </a:r>
            <a:r>
              <a:rPr lang="da-DK" sz="2400" dirty="0" err="1">
                <a:latin typeface="Arial" panose="020B0604020202020204" pitchFamily="34" charset="0"/>
                <a:cs typeface="Arial" panose="020B0604020202020204" pitchFamily="34" charset="0"/>
              </a:rPr>
              <a:t>swaps</a:t>
            </a:r>
            <a:endParaRPr lang="da-DK" sz="2400" dirty="0">
              <a:latin typeface="Arial" panose="020B0604020202020204" pitchFamily="34" charset="0"/>
              <a:cs typeface="Arial" panose="020B0604020202020204" pitchFamily="34" charset="0"/>
            </a:endParaRPr>
          </a:p>
          <a:p>
            <a:pPr lvl="1"/>
            <a:r>
              <a:rPr lang="da-DK" sz="2000" dirty="0">
                <a:latin typeface="Arial" panose="020B0604020202020204" pitchFamily="34" charset="0"/>
                <a:cs typeface="Arial" panose="020B0604020202020204" pitchFamily="34" charset="0"/>
              </a:rPr>
              <a:t>Dokumentation for at dagsværdi sker efter IFRS 13. Dette er sket.</a:t>
            </a:r>
          </a:p>
          <a:p>
            <a:r>
              <a:rPr lang="da-DK" sz="2400" dirty="0">
                <a:latin typeface="Arial" panose="020B0604020202020204" pitchFamily="34" charset="0"/>
                <a:cs typeface="Arial" panose="020B0604020202020204" pitchFamily="34" charset="0"/>
              </a:rPr>
              <a:t>Tilgange på investeringsejendomme fra nye ejendomme og forbedringer af eksisterende ejendomme efter IAS 40.</a:t>
            </a:r>
          </a:p>
          <a:p>
            <a:pPr lvl="1"/>
            <a:r>
              <a:rPr lang="da-DK" sz="2000" dirty="0">
                <a:latin typeface="Arial" panose="020B0604020202020204" pitchFamily="34" charset="0"/>
                <a:cs typeface="Arial" panose="020B0604020202020204" pitchFamily="34" charset="0"/>
              </a:rPr>
              <a:t>Dette er implementeret</a:t>
            </a:r>
          </a:p>
          <a:p>
            <a:pPr lvl="1"/>
            <a:endParaRPr lang="da-DK" sz="2000" dirty="0">
              <a:latin typeface="Arial" panose="020B0604020202020204" pitchFamily="34" charset="0"/>
              <a:cs typeface="Arial" panose="020B0604020202020204" pitchFamily="34" charset="0"/>
            </a:endParaRPr>
          </a:p>
          <a:p>
            <a:pPr lvl="1"/>
            <a:endParaRPr lang="da-DK" sz="2000" dirty="0">
              <a:latin typeface="Arial" panose="020B0604020202020204" pitchFamily="34" charset="0"/>
              <a:cs typeface="Arial" panose="020B0604020202020204" pitchFamily="34" charset="0"/>
            </a:endParaRPr>
          </a:p>
        </p:txBody>
      </p:sp>
      <p:sp>
        <p:nvSpPr>
          <p:cNvPr id="4" name="Pladsholder til slidenummer 3">
            <a:extLst>
              <a:ext uri="{FF2B5EF4-FFF2-40B4-BE49-F238E27FC236}">
                <a16:creationId xmlns:a16="http://schemas.microsoft.com/office/drawing/2014/main" id="{ED548C89-A8D9-5091-E0EB-0C8252C0DEA7}"/>
              </a:ext>
            </a:extLst>
          </p:cNvPr>
          <p:cNvSpPr>
            <a:spLocks noGrp="1"/>
          </p:cNvSpPr>
          <p:nvPr>
            <p:ph type="sldNum" sz="quarter" idx="10"/>
          </p:nvPr>
        </p:nvSpPr>
        <p:spPr/>
        <p:txBody>
          <a:bodyPr/>
          <a:lstStyle/>
          <a:p>
            <a:fld id="{2A5DE2C1-730E-4DF2-964D-B4C61AD91AF6}" type="slidenum">
              <a:rPr lang="da-DK" smtClean="0"/>
              <a:t>13</a:t>
            </a:fld>
            <a:endParaRPr lang="da-DK" dirty="0"/>
          </a:p>
        </p:txBody>
      </p:sp>
    </p:spTree>
    <p:extLst>
      <p:ext uri="{BB962C8B-B14F-4D97-AF65-F5344CB8AC3E}">
        <p14:creationId xmlns:p14="http://schemas.microsoft.com/office/powerpoint/2010/main" val="837498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601FB0-0348-4F1F-4EDE-FECD3738CBBB}"/>
              </a:ext>
            </a:extLst>
          </p:cNvPr>
          <p:cNvSpPr>
            <a:spLocks noGrp="1"/>
          </p:cNvSpPr>
          <p:nvPr>
            <p:ph type="title"/>
          </p:nvPr>
        </p:nvSpPr>
        <p:spPr/>
        <p:txBody>
          <a:bodyPr/>
          <a:lstStyle/>
          <a:p>
            <a:r>
              <a:rPr lang="da-DK" sz="2400" b="1" dirty="0"/>
              <a:t>Direktørkontrakt- </a:t>
            </a:r>
            <a:r>
              <a:rPr lang="da-DK" sz="2400" b="1" dirty="0">
                <a:latin typeface="+mj-lt"/>
              </a:rPr>
              <a:t>Præcisering af aftale</a:t>
            </a:r>
            <a:br>
              <a:rPr lang="da-DK" sz="2000" dirty="0">
                <a:latin typeface="+mj-lt"/>
              </a:rPr>
            </a:br>
            <a:endParaRPr lang="da-DK" dirty="0"/>
          </a:p>
        </p:txBody>
      </p:sp>
      <p:sp>
        <p:nvSpPr>
          <p:cNvPr id="3" name="Pladsholder til indhold 2">
            <a:extLst>
              <a:ext uri="{FF2B5EF4-FFF2-40B4-BE49-F238E27FC236}">
                <a16:creationId xmlns:a16="http://schemas.microsoft.com/office/drawing/2014/main" id="{671ADE81-C803-23A9-7A90-A7715DA3ADCA}"/>
              </a:ext>
            </a:extLst>
          </p:cNvPr>
          <p:cNvSpPr>
            <a:spLocks noGrp="1"/>
          </p:cNvSpPr>
          <p:nvPr>
            <p:ph idx="1"/>
          </p:nvPr>
        </p:nvSpPr>
        <p:spPr>
          <a:xfrm>
            <a:off x="395536" y="1052736"/>
            <a:ext cx="8448128" cy="4896544"/>
          </a:xfrm>
        </p:spPr>
        <p:txBody>
          <a:bodyPr/>
          <a:lstStyle/>
          <a:p>
            <a:r>
              <a:rPr lang="da-DK" sz="2400" dirty="0">
                <a:latin typeface="+mj-lt"/>
              </a:rPr>
              <a:t>Direktøren kan evt. bede selskabet om at købe direktørens aktier ved afskedigelse. Dog ikke ved frivillig fratræden, pension eller død.</a:t>
            </a:r>
          </a:p>
          <a:p>
            <a:r>
              <a:rPr lang="da-DK" sz="2400" dirty="0">
                <a:latin typeface="+mj-lt"/>
              </a:rPr>
              <a:t>Udgangspunkt er markedskurs (gennem de sidste 30 dage) og direktøren skal ved afskedigelse indenfor 30 dage meddele om han vil sælge. </a:t>
            </a:r>
          </a:p>
          <a:p>
            <a:r>
              <a:rPr lang="da-DK" sz="2400" dirty="0">
                <a:latin typeface="+mj-lt"/>
              </a:rPr>
              <a:t>Tilbagekøb omfatter de aktier som Birketinget A/S ejer i Prime Office pr. 31.12.2023. Værdi  ca. 194 mio. DKK</a:t>
            </a:r>
          </a:p>
          <a:p>
            <a:r>
              <a:rPr lang="da-DK" sz="2400" dirty="0">
                <a:latin typeface="+mj-lt"/>
              </a:rPr>
              <a:t>Er virksomheden afnoteret fastsættes værdi af særligt sagkyndige.</a:t>
            </a:r>
          </a:p>
          <a:p>
            <a:r>
              <a:rPr lang="da-DK" sz="2400" dirty="0">
                <a:latin typeface="+mj-lt"/>
              </a:rPr>
              <a:t>Køb tilstræbes at blive gennemført inden for max. 6 mdr.</a:t>
            </a:r>
          </a:p>
          <a:p>
            <a:pPr marL="0" indent="0">
              <a:buNone/>
            </a:pPr>
            <a:endParaRPr lang="da-DK" dirty="0"/>
          </a:p>
        </p:txBody>
      </p:sp>
      <p:sp>
        <p:nvSpPr>
          <p:cNvPr id="4" name="Pladsholder til slidenummer 3">
            <a:extLst>
              <a:ext uri="{FF2B5EF4-FFF2-40B4-BE49-F238E27FC236}">
                <a16:creationId xmlns:a16="http://schemas.microsoft.com/office/drawing/2014/main" id="{423B8A9A-3D39-9CED-1080-D39862C1C2C4}"/>
              </a:ext>
            </a:extLst>
          </p:cNvPr>
          <p:cNvSpPr>
            <a:spLocks noGrp="1"/>
          </p:cNvSpPr>
          <p:nvPr>
            <p:ph type="sldNum" sz="quarter" idx="10"/>
          </p:nvPr>
        </p:nvSpPr>
        <p:spPr/>
        <p:txBody>
          <a:bodyPr/>
          <a:lstStyle/>
          <a:p>
            <a:fld id="{2A5DE2C1-730E-4DF2-964D-B4C61AD91AF6}" type="slidenum">
              <a:rPr lang="da-DK" smtClean="0"/>
              <a:t>14</a:t>
            </a:fld>
            <a:endParaRPr lang="da-DK" dirty="0"/>
          </a:p>
        </p:txBody>
      </p:sp>
    </p:spTree>
    <p:extLst>
      <p:ext uri="{BB962C8B-B14F-4D97-AF65-F5344CB8AC3E}">
        <p14:creationId xmlns:p14="http://schemas.microsoft.com/office/powerpoint/2010/main" val="4038754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FB5C77-AA18-40A1-BD25-6639399F14BD}"/>
              </a:ext>
            </a:extLst>
          </p:cNvPr>
          <p:cNvSpPr>
            <a:spLocks noGrp="1"/>
          </p:cNvSpPr>
          <p:nvPr>
            <p:ph type="title"/>
          </p:nvPr>
        </p:nvSpPr>
        <p:spPr>
          <a:xfrm>
            <a:off x="242428" y="174232"/>
            <a:ext cx="8229600" cy="1143000"/>
          </a:xfrm>
        </p:spPr>
        <p:txBody>
          <a:bodyPr/>
          <a:lstStyle/>
          <a:p>
            <a:r>
              <a:rPr lang="da-DK" dirty="0"/>
              <a:t>Værdiskabelse: Bestyrelse og ledelse har ansvaret for ”overskud før skat og før værdiregulering”.</a:t>
            </a:r>
            <a:br>
              <a:rPr lang="da-DK" dirty="0"/>
            </a:br>
            <a:endParaRPr lang="da-DK" dirty="0"/>
          </a:p>
        </p:txBody>
      </p:sp>
      <p:pic>
        <p:nvPicPr>
          <p:cNvPr id="6" name="Pladsholder til indhold 5">
            <a:extLst>
              <a:ext uri="{FF2B5EF4-FFF2-40B4-BE49-F238E27FC236}">
                <a16:creationId xmlns:a16="http://schemas.microsoft.com/office/drawing/2014/main" id="{DEBE363F-8EE3-4107-B19D-43C76E31F3B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146" b="8920"/>
          <a:stretch/>
        </p:blipFill>
        <p:spPr>
          <a:xfrm>
            <a:off x="395536" y="1656526"/>
            <a:ext cx="7074215" cy="5027242"/>
          </a:xfrm>
        </p:spPr>
      </p:pic>
      <p:sp>
        <p:nvSpPr>
          <p:cNvPr id="4" name="Pladsholder til slidenummer 3">
            <a:extLst>
              <a:ext uri="{FF2B5EF4-FFF2-40B4-BE49-F238E27FC236}">
                <a16:creationId xmlns:a16="http://schemas.microsoft.com/office/drawing/2014/main" id="{F4312F17-F7EF-4DA4-B6FC-F28D266AB35D}"/>
              </a:ext>
            </a:extLst>
          </p:cNvPr>
          <p:cNvSpPr>
            <a:spLocks noGrp="1"/>
          </p:cNvSpPr>
          <p:nvPr>
            <p:ph type="sldNum" sz="quarter" idx="10"/>
          </p:nvPr>
        </p:nvSpPr>
        <p:spPr/>
        <p:txBody>
          <a:bodyPr/>
          <a:lstStyle/>
          <a:p>
            <a:fld id="{2A5DE2C1-730E-4DF2-964D-B4C61AD91AF6}" type="slidenum">
              <a:rPr lang="da-DK" smtClean="0"/>
              <a:t>15</a:t>
            </a:fld>
            <a:endParaRPr lang="da-DK" dirty="0"/>
          </a:p>
        </p:txBody>
      </p:sp>
      <p:sp>
        <p:nvSpPr>
          <p:cNvPr id="3" name="Tekstfelt 2">
            <a:extLst>
              <a:ext uri="{FF2B5EF4-FFF2-40B4-BE49-F238E27FC236}">
                <a16:creationId xmlns:a16="http://schemas.microsoft.com/office/drawing/2014/main" id="{C897FF24-2DA2-F273-2AB3-9419D2735FB4}"/>
              </a:ext>
            </a:extLst>
          </p:cNvPr>
          <p:cNvSpPr txBox="1"/>
          <p:nvPr/>
        </p:nvSpPr>
        <p:spPr>
          <a:xfrm>
            <a:off x="539552" y="758837"/>
            <a:ext cx="7415704" cy="830997"/>
          </a:xfrm>
          <a:prstGeom prst="rect">
            <a:avLst/>
          </a:prstGeom>
          <a:noFill/>
        </p:spPr>
        <p:txBody>
          <a:bodyPr wrap="square" rtlCol="0">
            <a:spAutoFit/>
          </a:bodyPr>
          <a:lstStyle/>
          <a:p>
            <a:r>
              <a:rPr lang="da-DK" dirty="0"/>
              <a:t>Markedet bestemmer sammen med bestyrelsen værdireguleringen</a:t>
            </a:r>
          </a:p>
        </p:txBody>
      </p:sp>
    </p:spTree>
    <p:extLst>
      <p:ext uri="{BB962C8B-B14F-4D97-AF65-F5344CB8AC3E}">
        <p14:creationId xmlns:p14="http://schemas.microsoft.com/office/powerpoint/2010/main" val="1062855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4E3525-0DAE-41D1-8A6A-DAAEDB951696}"/>
              </a:ext>
            </a:extLst>
          </p:cNvPr>
          <p:cNvSpPr>
            <a:spLocks noGrp="1"/>
          </p:cNvSpPr>
          <p:nvPr>
            <p:ph type="title"/>
          </p:nvPr>
        </p:nvSpPr>
        <p:spPr/>
        <p:txBody>
          <a:bodyPr/>
          <a:lstStyle/>
          <a:p>
            <a:r>
              <a:rPr lang="da-DK" dirty="0"/>
              <a:t>Prime Office mod Small Cap indeks</a:t>
            </a:r>
          </a:p>
        </p:txBody>
      </p:sp>
      <p:sp>
        <p:nvSpPr>
          <p:cNvPr id="4" name="Pladsholder til slidenummer 3">
            <a:extLst>
              <a:ext uri="{FF2B5EF4-FFF2-40B4-BE49-F238E27FC236}">
                <a16:creationId xmlns:a16="http://schemas.microsoft.com/office/drawing/2014/main" id="{37781359-1388-4097-8CB0-F510C379AE2A}"/>
              </a:ext>
            </a:extLst>
          </p:cNvPr>
          <p:cNvSpPr>
            <a:spLocks noGrp="1"/>
          </p:cNvSpPr>
          <p:nvPr>
            <p:ph type="sldNum" sz="quarter" idx="10"/>
          </p:nvPr>
        </p:nvSpPr>
        <p:spPr/>
        <p:txBody>
          <a:bodyPr/>
          <a:lstStyle/>
          <a:p>
            <a:fld id="{2A5DE2C1-730E-4DF2-964D-B4C61AD91AF6}" type="slidenum">
              <a:rPr lang="da-DK" smtClean="0"/>
              <a:t>16</a:t>
            </a:fld>
            <a:endParaRPr lang="da-DK" dirty="0"/>
          </a:p>
        </p:txBody>
      </p:sp>
      <p:pic>
        <p:nvPicPr>
          <p:cNvPr id="7" name="Billede 6">
            <a:extLst>
              <a:ext uri="{FF2B5EF4-FFF2-40B4-BE49-F238E27FC236}">
                <a16:creationId xmlns:a16="http://schemas.microsoft.com/office/drawing/2014/main" id="{C5D9E17E-E617-7635-1DCC-1F1F7F2EA79C}"/>
              </a:ext>
            </a:extLst>
          </p:cNvPr>
          <p:cNvPicPr>
            <a:picLocks noChangeAspect="1"/>
          </p:cNvPicPr>
          <p:nvPr/>
        </p:nvPicPr>
        <p:blipFill>
          <a:blip r:embed="rId3"/>
          <a:stretch>
            <a:fillRect/>
          </a:stretch>
        </p:blipFill>
        <p:spPr>
          <a:xfrm>
            <a:off x="239216" y="1772816"/>
            <a:ext cx="8604448" cy="3712989"/>
          </a:xfrm>
          <a:prstGeom prst="rect">
            <a:avLst/>
          </a:prstGeom>
        </p:spPr>
      </p:pic>
      <p:sp>
        <p:nvSpPr>
          <p:cNvPr id="8" name="Tekstfelt 7">
            <a:extLst>
              <a:ext uri="{FF2B5EF4-FFF2-40B4-BE49-F238E27FC236}">
                <a16:creationId xmlns:a16="http://schemas.microsoft.com/office/drawing/2014/main" id="{B396DAE6-244A-5FC4-A9F2-79816137E774}"/>
              </a:ext>
            </a:extLst>
          </p:cNvPr>
          <p:cNvSpPr txBox="1"/>
          <p:nvPr/>
        </p:nvSpPr>
        <p:spPr>
          <a:xfrm>
            <a:off x="457200" y="5683669"/>
            <a:ext cx="6282489" cy="461665"/>
          </a:xfrm>
          <a:prstGeom prst="rect">
            <a:avLst/>
          </a:prstGeom>
          <a:noFill/>
        </p:spPr>
        <p:txBody>
          <a:bodyPr wrap="none" rtlCol="0">
            <a:spAutoFit/>
          </a:bodyPr>
          <a:lstStyle/>
          <a:p>
            <a:r>
              <a:rPr lang="da-DK" dirty="0"/>
              <a:t>Kursen på Prime Office faldt med ca. 14% i 2023</a:t>
            </a:r>
          </a:p>
        </p:txBody>
      </p:sp>
      <p:sp>
        <p:nvSpPr>
          <p:cNvPr id="3" name="Tekstfelt 2">
            <a:extLst>
              <a:ext uri="{FF2B5EF4-FFF2-40B4-BE49-F238E27FC236}">
                <a16:creationId xmlns:a16="http://schemas.microsoft.com/office/drawing/2014/main" id="{D6F18F60-3217-B463-B990-C2699D7121B6}"/>
              </a:ext>
            </a:extLst>
          </p:cNvPr>
          <p:cNvSpPr txBox="1"/>
          <p:nvPr/>
        </p:nvSpPr>
        <p:spPr>
          <a:xfrm>
            <a:off x="4427984" y="4725144"/>
            <a:ext cx="2196244" cy="461665"/>
          </a:xfrm>
          <a:prstGeom prst="rect">
            <a:avLst/>
          </a:prstGeom>
          <a:noFill/>
        </p:spPr>
        <p:txBody>
          <a:bodyPr wrap="square" rtlCol="0">
            <a:spAutoFit/>
          </a:bodyPr>
          <a:lstStyle/>
          <a:p>
            <a:r>
              <a:rPr lang="da-DK" dirty="0">
                <a:solidFill>
                  <a:schemeClr val="bg1"/>
                </a:solidFill>
              </a:rPr>
              <a:t>- Prime Office</a:t>
            </a:r>
          </a:p>
        </p:txBody>
      </p:sp>
    </p:spTree>
    <p:extLst>
      <p:ext uri="{BB962C8B-B14F-4D97-AF65-F5344CB8AC3E}">
        <p14:creationId xmlns:p14="http://schemas.microsoft.com/office/powerpoint/2010/main" val="995860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4E3525-0DAE-41D1-8A6A-DAAEDB951696}"/>
              </a:ext>
            </a:extLst>
          </p:cNvPr>
          <p:cNvSpPr>
            <a:spLocks noGrp="1"/>
          </p:cNvSpPr>
          <p:nvPr>
            <p:ph type="title"/>
          </p:nvPr>
        </p:nvSpPr>
        <p:spPr/>
        <p:txBody>
          <a:bodyPr/>
          <a:lstStyle/>
          <a:p>
            <a:r>
              <a:rPr lang="da-DK" dirty="0"/>
              <a:t>Prime Office siden børsnoteringen i 2008</a:t>
            </a:r>
          </a:p>
        </p:txBody>
      </p:sp>
      <p:sp>
        <p:nvSpPr>
          <p:cNvPr id="4" name="Pladsholder til slidenummer 3">
            <a:extLst>
              <a:ext uri="{FF2B5EF4-FFF2-40B4-BE49-F238E27FC236}">
                <a16:creationId xmlns:a16="http://schemas.microsoft.com/office/drawing/2014/main" id="{37781359-1388-4097-8CB0-F510C379AE2A}"/>
              </a:ext>
            </a:extLst>
          </p:cNvPr>
          <p:cNvSpPr>
            <a:spLocks noGrp="1"/>
          </p:cNvSpPr>
          <p:nvPr>
            <p:ph type="sldNum" sz="quarter" idx="10"/>
          </p:nvPr>
        </p:nvSpPr>
        <p:spPr/>
        <p:txBody>
          <a:bodyPr/>
          <a:lstStyle/>
          <a:p>
            <a:fld id="{2A5DE2C1-730E-4DF2-964D-B4C61AD91AF6}" type="slidenum">
              <a:rPr lang="da-DK" smtClean="0"/>
              <a:t>17</a:t>
            </a:fld>
            <a:endParaRPr lang="da-DK" dirty="0"/>
          </a:p>
        </p:txBody>
      </p:sp>
      <p:pic>
        <p:nvPicPr>
          <p:cNvPr id="5" name="Billede 4">
            <a:extLst>
              <a:ext uri="{FF2B5EF4-FFF2-40B4-BE49-F238E27FC236}">
                <a16:creationId xmlns:a16="http://schemas.microsoft.com/office/drawing/2014/main" id="{F9C5FF1A-3472-471A-0836-C58B85CE07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3562" y="1165731"/>
            <a:ext cx="7502813" cy="4927565"/>
          </a:xfrm>
          <a:prstGeom prst="rect">
            <a:avLst/>
          </a:prstGeom>
        </p:spPr>
      </p:pic>
    </p:spTree>
    <p:extLst>
      <p:ext uri="{BB962C8B-B14F-4D97-AF65-F5344CB8AC3E}">
        <p14:creationId xmlns:p14="http://schemas.microsoft.com/office/powerpoint/2010/main" val="1377835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A733BC4-69FB-4CDA-9B95-0437B2A41725}"/>
              </a:ext>
            </a:extLst>
          </p:cNvPr>
          <p:cNvSpPr>
            <a:spLocks noGrp="1"/>
          </p:cNvSpPr>
          <p:nvPr>
            <p:ph type="title"/>
          </p:nvPr>
        </p:nvSpPr>
        <p:spPr/>
        <p:txBody>
          <a:bodyPr/>
          <a:lstStyle/>
          <a:p>
            <a:r>
              <a:rPr lang="da-DK" dirty="0"/>
              <a:t>Væsentlig dokumentation i 2023</a:t>
            </a:r>
          </a:p>
        </p:txBody>
      </p:sp>
      <p:sp>
        <p:nvSpPr>
          <p:cNvPr id="7" name="Pladsholder til tekst 6">
            <a:extLst>
              <a:ext uri="{FF2B5EF4-FFF2-40B4-BE49-F238E27FC236}">
                <a16:creationId xmlns:a16="http://schemas.microsoft.com/office/drawing/2014/main" id="{6A59B4B4-8AB8-4D43-8D56-4E4BD39D479A}"/>
              </a:ext>
            </a:extLst>
          </p:cNvPr>
          <p:cNvSpPr>
            <a:spLocks noGrp="1"/>
          </p:cNvSpPr>
          <p:nvPr>
            <p:ph type="body" idx="1"/>
          </p:nvPr>
        </p:nvSpPr>
        <p:spPr>
          <a:xfrm>
            <a:off x="395536" y="1228021"/>
            <a:ext cx="4040188" cy="639762"/>
          </a:xfrm>
        </p:spPr>
        <p:txBody>
          <a:bodyPr/>
          <a:lstStyle/>
          <a:p>
            <a:r>
              <a:rPr lang="da-DK" dirty="0"/>
              <a:t>Årsregnskab 2023</a:t>
            </a:r>
          </a:p>
        </p:txBody>
      </p:sp>
      <p:sp>
        <p:nvSpPr>
          <p:cNvPr id="9" name="Pladsholder til tekst 8">
            <a:extLst>
              <a:ext uri="{FF2B5EF4-FFF2-40B4-BE49-F238E27FC236}">
                <a16:creationId xmlns:a16="http://schemas.microsoft.com/office/drawing/2014/main" id="{B36206DB-740D-4F4D-B327-76D97BDB61F2}"/>
              </a:ext>
            </a:extLst>
          </p:cNvPr>
          <p:cNvSpPr>
            <a:spLocks noGrp="1"/>
          </p:cNvSpPr>
          <p:nvPr>
            <p:ph type="body" sz="quarter" idx="3"/>
          </p:nvPr>
        </p:nvSpPr>
        <p:spPr>
          <a:xfrm>
            <a:off x="5796136" y="1535113"/>
            <a:ext cx="2783863" cy="384175"/>
          </a:xfrm>
        </p:spPr>
        <p:txBody>
          <a:bodyPr/>
          <a:lstStyle/>
          <a:p>
            <a:r>
              <a:rPr lang="da-DK" dirty="0"/>
              <a:t>ESG-rapport 2023</a:t>
            </a:r>
          </a:p>
        </p:txBody>
      </p:sp>
      <p:sp>
        <p:nvSpPr>
          <p:cNvPr id="2" name="Pladsholder til slidenummer 1">
            <a:extLst>
              <a:ext uri="{FF2B5EF4-FFF2-40B4-BE49-F238E27FC236}">
                <a16:creationId xmlns:a16="http://schemas.microsoft.com/office/drawing/2014/main" id="{F81BDE9E-C38F-4451-819E-C58EC95AB106}"/>
              </a:ext>
            </a:extLst>
          </p:cNvPr>
          <p:cNvSpPr>
            <a:spLocks noGrp="1"/>
          </p:cNvSpPr>
          <p:nvPr>
            <p:ph type="sldNum" sz="quarter" idx="4294967295"/>
          </p:nvPr>
        </p:nvSpPr>
        <p:spPr>
          <a:xfrm>
            <a:off x="8613307" y="6485231"/>
            <a:ext cx="657944" cy="368496"/>
          </a:xfrm>
        </p:spPr>
        <p:txBody>
          <a:bodyPr/>
          <a:lstStyle/>
          <a:p>
            <a:fld id="{2A5DE2C1-730E-4DF2-964D-B4C61AD91AF6}" type="slidenum">
              <a:rPr lang="da-DK" smtClean="0"/>
              <a:t>18</a:t>
            </a:fld>
            <a:endParaRPr lang="da-DK"/>
          </a:p>
        </p:txBody>
      </p:sp>
      <p:pic>
        <p:nvPicPr>
          <p:cNvPr id="8" name="Pladsholder til indhold 7">
            <a:extLst>
              <a:ext uri="{FF2B5EF4-FFF2-40B4-BE49-F238E27FC236}">
                <a16:creationId xmlns:a16="http://schemas.microsoft.com/office/drawing/2014/main" id="{C958B1B3-553C-4CC9-AA70-AC7464A68AEF}"/>
              </a:ext>
            </a:extLst>
          </p:cNvPr>
          <p:cNvPicPr>
            <a:picLocks noGrp="1" noChangeAspect="1"/>
          </p:cNvPicPr>
          <p:nvPr>
            <p:ph sz="quarter" idx="4"/>
          </p:nvPr>
        </p:nvPicPr>
        <p:blipFill>
          <a:blip r:embed="rId2" cstate="print">
            <a:extLst>
              <a:ext uri="{28A0092B-C50C-407E-A947-70E740481C1C}">
                <a14:useLocalDpi xmlns:a14="http://schemas.microsoft.com/office/drawing/2010/main" val="0"/>
              </a:ext>
            </a:extLst>
          </a:blip>
          <a:srcRect/>
          <a:stretch/>
        </p:blipFill>
        <p:spPr>
          <a:xfrm>
            <a:off x="5248747" y="2174875"/>
            <a:ext cx="2834331" cy="3951288"/>
          </a:xfrm>
        </p:spPr>
      </p:pic>
      <p:pic>
        <p:nvPicPr>
          <p:cNvPr id="15" name="Pladsholder til indhold 14">
            <a:extLst>
              <a:ext uri="{FF2B5EF4-FFF2-40B4-BE49-F238E27FC236}">
                <a16:creationId xmlns:a16="http://schemas.microsoft.com/office/drawing/2014/main" id="{E6DBA2B1-30D1-4C18-BB2D-0ABE7C4F7FB1}"/>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p:blipFill>
        <p:spPr>
          <a:xfrm>
            <a:off x="457200" y="2702423"/>
            <a:ext cx="4040188" cy="2896192"/>
          </a:xfrm>
        </p:spPr>
      </p:pic>
    </p:spTree>
    <p:extLst>
      <p:ext uri="{BB962C8B-B14F-4D97-AF65-F5344CB8AC3E}">
        <p14:creationId xmlns:p14="http://schemas.microsoft.com/office/powerpoint/2010/main" val="1334765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EF79A1-12B0-4744-97B4-7925D0BEE159}"/>
              </a:ext>
            </a:extLst>
          </p:cNvPr>
          <p:cNvSpPr>
            <a:spLocks noGrp="1"/>
          </p:cNvSpPr>
          <p:nvPr>
            <p:ph type="title"/>
          </p:nvPr>
        </p:nvSpPr>
        <p:spPr/>
        <p:txBody>
          <a:bodyPr/>
          <a:lstStyle/>
          <a:p>
            <a:r>
              <a:rPr lang="da-DK" sz="3200" dirty="0"/>
              <a:t>God selskabsledelse (G) anbefalingerne</a:t>
            </a:r>
          </a:p>
        </p:txBody>
      </p:sp>
      <p:sp>
        <p:nvSpPr>
          <p:cNvPr id="3" name="Pladsholder til indhold 2">
            <a:extLst>
              <a:ext uri="{FF2B5EF4-FFF2-40B4-BE49-F238E27FC236}">
                <a16:creationId xmlns:a16="http://schemas.microsoft.com/office/drawing/2014/main" id="{F4DFE88E-8AC7-4B82-B18A-B360675901F7}"/>
              </a:ext>
            </a:extLst>
          </p:cNvPr>
          <p:cNvSpPr>
            <a:spLocks noGrp="1"/>
          </p:cNvSpPr>
          <p:nvPr>
            <p:ph idx="1"/>
          </p:nvPr>
        </p:nvSpPr>
        <p:spPr>
          <a:xfrm>
            <a:off x="433650" y="1166018"/>
            <a:ext cx="8229600" cy="5691982"/>
          </a:xfrm>
        </p:spPr>
        <p:txBody>
          <a:bodyPr/>
          <a:lstStyle/>
          <a:p>
            <a:r>
              <a:rPr lang="da-DK" sz="2400" b="1" dirty="0">
                <a:latin typeface="Arial" panose="020B0604020202020204" pitchFamily="34" charset="0"/>
                <a:cs typeface="Arial" panose="020B0604020202020204" pitchFamily="34" charset="0"/>
              </a:rPr>
              <a:t>God selskabsledelse i børsnoteret virksomheder, hvor Prime Office opfylder alle anbefalinger</a:t>
            </a:r>
            <a:r>
              <a:rPr lang="da-DK" sz="2400" dirty="0">
                <a:latin typeface="Arial" panose="020B0604020202020204" pitchFamily="34" charset="0"/>
                <a:cs typeface="Arial" panose="020B0604020202020204" pitchFamily="34" charset="0"/>
              </a:rPr>
              <a:t>.</a:t>
            </a:r>
          </a:p>
          <a:p>
            <a:pPr lvl="1"/>
            <a:r>
              <a:rPr lang="da-DK" sz="2400" dirty="0">
                <a:latin typeface="Arial" panose="020B0604020202020204" pitchFamily="34" charset="0"/>
                <a:cs typeface="Arial" panose="020B0604020202020204" pitchFamily="34" charset="0"/>
              </a:rPr>
              <a:t>Bestyrelsens kompetencer</a:t>
            </a:r>
          </a:p>
          <a:p>
            <a:pPr lvl="1"/>
            <a:r>
              <a:rPr lang="da-DK" sz="2400" dirty="0" err="1">
                <a:latin typeface="Arial" panose="020B0604020202020204" pitchFamily="34" charset="0"/>
                <a:cs typeface="Arial" panose="020B0604020202020204" pitchFamily="34" charset="0"/>
              </a:rPr>
              <a:t>Købmandsskab</a:t>
            </a:r>
            <a:r>
              <a:rPr lang="da-DK" sz="2400" dirty="0">
                <a:latin typeface="Arial" panose="020B0604020202020204" pitchFamily="34" charset="0"/>
                <a:cs typeface="Arial" panose="020B0604020202020204" pitchFamily="34" charset="0"/>
              </a:rPr>
              <a:t> og værdiskabelse</a:t>
            </a:r>
          </a:p>
          <a:p>
            <a:pPr lvl="1"/>
            <a:r>
              <a:rPr lang="da-DK" sz="2400" dirty="0">
                <a:latin typeface="Arial" panose="020B0604020202020204" pitchFamily="34" charset="0"/>
                <a:cs typeface="Arial" panose="020B0604020202020204" pitchFamily="34" charset="0"/>
              </a:rPr>
              <a:t>Strategisk udvikling</a:t>
            </a:r>
          </a:p>
          <a:p>
            <a:pPr lvl="1"/>
            <a:r>
              <a:rPr lang="da-DK" sz="2400" dirty="0">
                <a:latin typeface="Arial" panose="020B0604020202020204" pitchFamily="34" charset="0"/>
                <a:cs typeface="Arial" panose="020B0604020202020204" pitchFamily="34" charset="0"/>
              </a:rPr>
              <a:t>International og dansk ejendomsudvikling</a:t>
            </a:r>
          </a:p>
          <a:p>
            <a:pPr lvl="1"/>
            <a:r>
              <a:rPr lang="da-DK" sz="2400" dirty="0">
                <a:latin typeface="Arial" panose="020B0604020202020204" pitchFamily="34" charset="0"/>
                <a:cs typeface="Arial" panose="020B0604020202020204" pitchFamily="34" charset="0"/>
              </a:rPr>
              <a:t>ESG og cirkulær økonomi</a:t>
            </a:r>
          </a:p>
          <a:p>
            <a:pPr lvl="1"/>
            <a:r>
              <a:rPr lang="da-DK" sz="2400" dirty="0">
                <a:latin typeface="Arial" panose="020B0604020202020204" pitchFamily="34" charset="0"/>
                <a:cs typeface="Arial" panose="020B0604020202020204" pitchFamily="34" charset="0"/>
              </a:rPr>
              <a:t>Aflønning</a:t>
            </a:r>
          </a:p>
          <a:p>
            <a:pPr lvl="1"/>
            <a:r>
              <a:rPr lang="da-DK" sz="2400" dirty="0">
                <a:latin typeface="Arial" panose="020B0604020202020204" pitchFamily="34" charset="0"/>
                <a:cs typeface="Arial" panose="020B0604020202020204" pitchFamily="34" charset="0"/>
              </a:rPr>
              <a:t>Mangfoldighed og diversitet</a:t>
            </a:r>
          </a:p>
          <a:p>
            <a:pPr lvl="1"/>
            <a:r>
              <a:rPr lang="da-DK" sz="2400" dirty="0">
                <a:latin typeface="Arial" panose="020B0604020202020204" pitchFamily="34" charset="0"/>
                <a:cs typeface="Arial" panose="020B0604020202020204" pitchFamily="34" charset="0"/>
              </a:rPr>
              <a:t>Risikostyring og compliance</a:t>
            </a:r>
          </a:p>
          <a:p>
            <a:pPr lvl="1"/>
            <a:r>
              <a:rPr lang="da-DK" sz="2400" dirty="0">
                <a:latin typeface="Arial" panose="020B0604020202020204" pitchFamily="34" charset="0"/>
                <a:cs typeface="Arial" panose="020B0604020202020204" pitchFamily="34" charset="0"/>
              </a:rPr>
              <a:t>Finansiel styring og finansielle værktøjer</a:t>
            </a:r>
          </a:p>
          <a:p>
            <a:endParaRPr lang="da-DK" sz="2800" dirty="0">
              <a:latin typeface="Arial" panose="020B0604020202020204" pitchFamily="34" charset="0"/>
              <a:cs typeface="Arial" panose="020B0604020202020204" pitchFamily="34" charset="0"/>
            </a:endParaRPr>
          </a:p>
          <a:p>
            <a:endParaRPr lang="da-DK" sz="4400" dirty="0">
              <a:latin typeface="Arial" panose="020B0604020202020204" pitchFamily="34" charset="0"/>
              <a:cs typeface="Arial" panose="020B0604020202020204" pitchFamily="34" charset="0"/>
            </a:endParaRPr>
          </a:p>
          <a:p>
            <a:endParaRPr lang="da-DK" sz="2000" dirty="0">
              <a:latin typeface="Arial" panose="020B0604020202020204" pitchFamily="34" charset="0"/>
              <a:cs typeface="Arial" panose="020B0604020202020204" pitchFamily="34" charset="0"/>
            </a:endParaRPr>
          </a:p>
          <a:p>
            <a:endParaRPr lang="da-DK" sz="2000" dirty="0">
              <a:latin typeface="Arial" panose="020B0604020202020204" pitchFamily="34" charset="0"/>
              <a:cs typeface="Arial" panose="020B0604020202020204" pitchFamily="34" charset="0"/>
            </a:endParaRPr>
          </a:p>
          <a:p>
            <a:pPr marL="0" indent="0">
              <a:buNone/>
            </a:pPr>
            <a:endParaRPr lang="da-DK" sz="2000" dirty="0">
              <a:latin typeface="Arial" panose="020B0604020202020204" pitchFamily="34" charset="0"/>
              <a:cs typeface="Arial" panose="020B0604020202020204" pitchFamily="34" charset="0"/>
            </a:endParaRPr>
          </a:p>
        </p:txBody>
      </p:sp>
      <p:sp>
        <p:nvSpPr>
          <p:cNvPr id="4" name="Pladsholder til slidenummer 3">
            <a:extLst>
              <a:ext uri="{FF2B5EF4-FFF2-40B4-BE49-F238E27FC236}">
                <a16:creationId xmlns:a16="http://schemas.microsoft.com/office/drawing/2014/main" id="{0FA20B3A-1E8F-408E-B704-DEA4280821C9}"/>
              </a:ext>
            </a:extLst>
          </p:cNvPr>
          <p:cNvSpPr>
            <a:spLocks noGrp="1"/>
          </p:cNvSpPr>
          <p:nvPr>
            <p:ph type="sldNum" sz="quarter" idx="10"/>
          </p:nvPr>
        </p:nvSpPr>
        <p:spPr>
          <a:xfrm>
            <a:off x="7740352" y="6390852"/>
            <a:ext cx="1115144" cy="385018"/>
          </a:xfrm>
        </p:spPr>
        <p:txBody>
          <a:bodyPr/>
          <a:lstStyle/>
          <a:p>
            <a:fld id="{2A5DE2C1-730E-4DF2-964D-B4C61AD91AF6}" type="slidenum">
              <a:rPr lang="da-DK" smtClean="0"/>
              <a:t>19</a:t>
            </a:fld>
            <a:endParaRPr lang="da-DK" dirty="0"/>
          </a:p>
        </p:txBody>
      </p:sp>
    </p:spTree>
    <p:extLst>
      <p:ext uri="{BB962C8B-B14F-4D97-AF65-F5344CB8AC3E}">
        <p14:creationId xmlns:p14="http://schemas.microsoft.com/office/powerpoint/2010/main" val="2491835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title" idx="4294967295"/>
          </p:nvPr>
        </p:nvSpPr>
        <p:spPr bwMode="auto">
          <a:xfrm>
            <a:off x="45720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a-DK" sz="2800" b="1" dirty="0">
                <a:latin typeface="Arial" charset="0"/>
              </a:rPr>
              <a:t>Dagsorden</a:t>
            </a:r>
          </a:p>
        </p:txBody>
      </p:sp>
      <p:sp>
        <p:nvSpPr>
          <p:cNvPr id="6147" name="Rectangle 11"/>
          <p:cNvSpPr>
            <a:spLocks noGrp="1" noChangeArrowheads="1"/>
          </p:cNvSpPr>
          <p:nvPr>
            <p:ph type="body" idx="4294967295"/>
          </p:nvPr>
        </p:nvSpPr>
        <p:spPr bwMode="auto">
          <a:xfrm>
            <a:off x="345974" y="980728"/>
            <a:ext cx="8637110" cy="54226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0" indent="-342900">
              <a:lnSpc>
                <a:spcPct val="115000"/>
              </a:lnSpc>
              <a:buFont typeface="+mj-lt"/>
              <a:buAutoNum type="arabicPeriod"/>
            </a:pPr>
            <a:r>
              <a:rPr lang="da-DK" sz="2000" b="1" dirty="0">
                <a:solidFill>
                  <a:schemeClr val="bg2"/>
                </a:solidFill>
                <a:effectLst/>
                <a:latin typeface="Arial" panose="020B0604020202020204" pitchFamily="34" charset="0"/>
                <a:ea typeface="Times New Roman" panose="02020603050405020304" pitchFamily="18" charset="0"/>
                <a:cs typeface="Times New Roman" panose="02020603050405020304" pitchFamily="18" charset="0"/>
              </a:rPr>
              <a:t>Valg af dirigent og referent</a:t>
            </a:r>
            <a:r>
              <a:rPr lang="da-DK" sz="2000" b="1" dirty="0">
                <a:effectLst/>
                <a:latin typeface="Arial" panose="020B0604020202020204" pitchFamily="34" charset="0"/>
                <a:ea typeface="Times New Roman" panose="02020603050405020304" pitchFamily="18" charset="0"/>
                <a:cs typeface="Times New Roman" panose="02020603050405020304" pitchFamily="18" charset="0"/>
              </a:rPr>
              <a:t>.</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Bestyrelsens beretning v/bestyrelsesformand Flemming Lindeløv.</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Fremlæggelse af årsregnskab v/ adm. direktør Mogens V. Møller.</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Fordeling af årets overskud eller underskud efter forslag fra bestyrelsen. </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Fremlæggelse af og vejledende afstemning om selskabets vederlagsrapport</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medlemmer til bestyrelsen </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revisor</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fra bestyrelsen / aktionærerne.</a:t>
            </a:r>
          </a:p>
          <a:p>
            <a:pPr marL="742950" lvl="1" indent="-28575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om bemyndigelse til erhvervelse af egne aktier</a:t>
            </a:r>
          </a:p>
          <a:p>
            <a:pPr marL="742950" lvl="1" indent="-28575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om bemyndigelse til kapitalforhøjelse</a:t>
            </a:r>
          </a:p>
          <a:p>
            <a:pPr marL="342900" lvl="0" indent="-342900" algn="just">
              <a:lnSpc>
                <a:spcPct val="115000"/>
              </a:lnSpc>
              <a:spcAft>
                <a:spcPts val="1000"/>
              </a:spcAft>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Eventuelt</a:t>
            </a:r>
          </a:p>
          <a:p>
            <a:pPr marL="0" lvl="0" indent="0" algn="just">
              <a:lnSpc>
                <a:spcPct val="115000"/>
              </a:lnSpc>
              <a:spcAft>
                <a:spcPts val="1000"/>
              </a:spcAft>
              <a:buNone/>
            </a:pPr>
            <a:r>
              <a:rPr lang="da-DK" sz="2000" dirty="0">
                <a:latin typeface="Arial" panose="020B0604020202020204" pitchFamily="34" charset="0"/>
                <a:ea typeface="Times New Roman" panose="02020603050405020304" pitchFamily="18" charset="0"/>
                <a:cs typeface="Times New Roman" panose="02020603050405020304" pitchFamily="18" charset="0"/>
              </a:rPr>
              <a:t>Efterfølgende orientering om </a:t>
            </a:r>
            <a:r>
              <a:rPr lang="da-DK" sz="2000" dirty="0" err="1">
                <a:latin typeface="Arial" panose="020B0604020202020204" pitchFamily="34" charset="0"/>
                <a:ea typeface="Times New Roman" panose="02020603050405020304" pitchFamily="18" charset="0"/>
                <a:cs typeface="Times New Roman" panose="02020603050405020304" pitchFamily="18" charset="0"/>
              </a:rPr>
              <a:t>Mejlbryggen</a:t>
            </a:r>
            <a:r>
              <a:rPr lang="da-DK" sz="2000" dirty="0">
                <a:latin typeface="Arial" panose="020B0604020202020204" pitchFamily="34" charset="0"/>
                <a:ea typeface="Times New Roman" panose="02020603050405020304" pitchFamily="18" charset="0"/>
                <a:cs typeface="Times New Roman" panose="02020603050405020304" pitchFamily="18" charset="0"/>
              </a:rPr>
              <a:t> på Aarhus Ø</a:t>
            </a:r>
            <a:endParaRPr lang="da-DK" sz="2000" dirty="0">
              <a:effectLst/>
              <a:latin typeface="Arial" panose="020B0604020202020204" pitchFamily="34" charset="0"/>
              <a:ea typeface="Times New Roman" panose="02020603050405020304" pitchFamily="18" charset="0"/>
              <a:cs typeface="Times New Roman" panose="02020603050405020304" pitchFamily="18" charset="0"/>
            </a:endParaRPr>
          </a:p>
          <a:p>
            <a:pPr marL="533400" indent="-533400" eaLnBrk="1" hangingPunct="1">
              <a:lnSpc>
                <a:spcPct val="80000"/>
              </a:lnSpc>
              <a:buFont typeface="Wingdings" pitchFamily="2" charset="2"/>
              <a:buAutoNum type="arabicPeriod"/>
            </a:pPr>
            <a:endParaRPr lang="da-DK" sz="2000" dirty="0">
              <a:latin typeface="Arial" charset="0"/>
            </a:endParaRPr>
          </a:p>
        </p:txBody>
      </p:sp>
      <p:sp>
        <p:nvSpPr>
          <p:cNvPr id="2" name="Pladsholder til slidenummer 1">
            <a:extLst>
              <a:ext uri="{FF2B5EF4-FFF2-40B4-BE49-F238E27FC236}">
                <a16:creationId xmlns:a16="http://schemas.microsoft.com/office/drawing/2014/main" id="{3CFEEA82-4C63-42A2-84A8-35E2C97D8150}"/>
              </a:ext>
            </a:extLst>
          </p:cNvPr>
          <p:cNvSpPr>
            <a:spLocks noGrp="1"/>
          </p:cNvSpPr>
          <p:nvPr>
            <p:ph type="sldNum" sz="quarter" idx="10"/>
          </p:nvPr>
        </p:nvSpPr>
        <p:spPr>
          <a:xfrm>
            <a:off x="8118988" y="6403342"/>
            <a:ext cx="864096" cy="360040"/>
          </a:xfrm>
        </p:spPr>
        <p:txBody>
          <a:bodyPr/>
          <a:lstStyle/>
          <a:p>
            <a:fld id="{2A5DE2C1-730E-4DF2-964D-B4C61AD91AF6}" type="slidenum">
              <a:rPr lang="da-DK" smtClean="0"/>
              <a:t>2</a:t>
            </a:fld>
            <a:endParaRPr lang="da-DK" dirty="0"/>
          </a:p>
        </p:txBody>
      </p:sp>
    </p:spTree>
    <p:extLst>
      <p:ext uri="{BB962C8B-B14F-4D97-AF65-F5344CB8AC3E}">
        <p14:creationId xmlns:p14="http://schemas.microsoft.com/office/powerpoint/2010/main" val="1595843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98F958-B638-4383-B91C-ED2B6D9DD774}"/>
              </a:ext>
            </a:extLst>
          </p:cNvPr>
          <p:cNvSpPr>
            <a:spLocks noGrp="1"/>
          </p:cNvSpPr>
          <p:nvPr>
            <p:ph type="title"/>
          </p:nvPr>
        </p:nvSpPr>
        <p:spPr/>
        <p:txBody>
          <a:bodyPr/>
          <a:lstStyle/>
          <a:p>
            <a:r>
              <a:rPr lang="da-DK" sz="3200" dirty="0"/>
              <a:t>ESG-rapport</a:t>
            </a:r>
          </a:p>
        </p:txBody>
      </p:sp>
      <p:pic>
        <p:nvPicPr>
          <p:cNvPr id="4" name="Billede 3">
            <a:extLst>
              <a:ext uri="{FF2B5EF4-FFF2-40B4-BE49-F238E27FC236}">
                <a16:creationId xmlns:a16="http://schemas.microsoft.com/office/drawing/2014/main" id="{8B5434F4-2FF5-3243-83A7-255ABC83CBDA}"/>
              </a:ext>
            </a:extLst>
          </p:cNvPr>
          <p:cNvPicPr>
            <a:picLocks noChangeAspect="1"/>
          </p:cNvPicPr>
          <p:nvPr/>
        </p:nvPicPr>
        <p:blipFill rotWithShape="1">
          <a:blip r:embed="rId2"/>
          <a:srcRect l="2518" t="1055" r="1557" b="8590"/>
          <a:stretch/>
        </p:blipFill>
        <p:spPr>
          <a:xfrm>
            <a:off x="-11435" y="1124744"/>
            <a:ext cx="9050167" cy="5458617"/>
          </a:xfrm>
          <a:prstGeom prst="rect">
            <a:avLst/>
          </a:prstGeom>
        </p:spPr>
      </p:pic>
    </p:spTree>
    <p:extLst>
      <p:ext uri="{BB962C8B-B14F-4D97-AF65-F5344CB8AC3E}">
        <p14:creationId xmlns:p14="http://schemas.microsoft.com/office/powerpoint/2010/main" val="546737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5CCA40-2A2D-1817-8E8F-6A5BE160C2CF}"/>
              </a:ext>
            </a:extLst>
          </p:cNvPr>
          <p:cNvSpPr>
            <a:spLocks noGrp="1"/>
          </p:cNvSpPr>
          <p:nvPr>
            <p:ph type="title"/>
          </p:nvPr>
        </p:nvSpPr>
        <p:spPr>
          <a:xfrm>
            <a:off x="260692" y="174232"/>
            <a:ext cx="8229600" cy="1143000"/>
          </a:xfrm>
        </p:spPr>
        <p:txBody>
          <a:bodyPr/>
          <a:lstStyle/>
          <a:p>
            <a:r>
              <a:rPr lang="da-DK" sz="2400" dirty="0"/>
              <a:t>Væsentlige punkter omkring reduktion af CO</a:t>
            </a:r>
            <a:r>
              <a:rPr lang="da-DK" sz="2400" baseline="-25000" dirty="0"/>
              <a:t>2</a:t>
            </a:r>
          </a:p>
        </p:txBody>
      </p:sp>
      <p:sp>
        <p:nvSpPr>
          <p:cNvPr id="3" name="Pladsholder til indhold 2">
            <a:extLst>
              <a:ext uri="{FF2B5EF4-FFF2-40B4-BE49-F238E27FC236}">
                <a16:creationId xmlns:a16="http://schemas.microsoft.com/office/drawing/2014/main" id="{39725E44-7970-B01D-294A-2E328C98DE22}"/>
              </a:ext>
            </a:extLst>
          </p:cNvPr>
          <p:cNvSpPr>
            <a:spLocks noGrp="1"/>
          </p:cNvSpPr>
          <p:nvPr>
            <p:ph idx="1"/>
          </p:nvPr>
        </p:nvSpPr>
        <p:spPr>
          <a:xfrm>
            <a:off x="260692" y="980728"/>
            <a:ext cx="8703796" cy="5362471"/>
          </a:xfrm>
        </p:spPr>
        <p:txBody>
          <a:bodyPr/>
          <a:lstStyle/>
          <a:p>
            <a:r>
              <a:rPr lang="da-DK" dirty="0">
                <a:latin typeface="Arial" panose="020B0604020202020204" pitchFamily="34" charset="0"/>
                <a:cs typeface="Arial" panose="020B0604020202020204" pitchFamily="34" charset="0"/>
              </a:rPr>
              <a:t>Selskabet investerer hvert år betydelige midler i selskabets ejendomme, hvoraf flere har grøn karakter:</a:t>
            </a:r>
          </a:p>
          <a:p>
            <a:pPr lvl="1"/>
            <a:r>
              <a:rPr lang="da-DK" dirty="0">
                <a:latin typeface="Arial" panose="020B0604020202020204" pitchFamily="34" charset="0"/>
                <a:cs typeface="Arial" panose="020B0604020202020204" pitchFamily="34" charset="0"/>
              </a:rPr>
              <a:t>Tage og facader (varmesikring)</a:t>
            </a:r>
          </a:p>
          <a:p>
            <a:pPr lvl="1"/>
            <a:r>
              <a:rPr lang="da-DK" dirty="0">
                <a:latin typeface="Arial" panose="020B0604020202020204" pitchFamily="34" charset="0"/>
                <a:cs typeface="Arial" panose="020B0604020202020204" pitchFamily="34" charset="0"/>
              </a:rPr>
              <a:t>Vinduer</a:t>
            </a:r>
          </a:p>
          <a:p>
            <a:pPr lvl="1"/>
            <a:r>
              <a:rPr lang="da-DK" dirty="0">
                <a:latin typeface="Arial" panose="020B0604020202020204" pitchFamily="34" charset="0"/>
                <a:cs typeface="Arial" panose="020B0604020202020204" pitchFamily="34" charset="0"/>
              </a:rPr>
              <a:t>Energiforsyning fra olie til gas.</a:t>
            </a:r>
          </a:p>
          <a:p>
            <a:r>
              <a:rPr lang="da-DK" dirty="0">
                <a:latin typeface="Arial" panose="020B0604020202020204" pitchFamily="34" charset="0"/>
                <a:cs typeface="Arial" panose="020B0604020202020204" pitchFamily="34" charset="0"/>
              </a:rPr>
              <a:t>Alle ejendomme er energimærkede.</a:t>
            </a:r>
          </a:p>
          <a:p>
            <a:r>
              <a:rPr lang="da-DK" dirty="0">
                <a:latin typeface="Arial" panose="020B0604020202020204" pitchFamily="34" charset="0"/>
                <a:cs typeface="Arial" panose="020B0604020202020204" pitchFamily="34" charset="0"/>
              </a:rPr>
              <a:t>Vi fortsætter bestræbelserne på at reducere drivhusgasser</a:t>
            </a:r>
          </a:p>
          <a:p>
            <a:r>
              <a:rPr lang="da-DK" dirty="0" err="1">
                <a:latin typeface="Arial" panose="020B0604020202020204" pitchFamily="34" charset="0"/>
                <a:cs typeface="Arial" panose="020B0604020202020204" pitchFamily="34" charset="0"/>
              </a:rPr>
              <a:t>Mejlbryggen</a:t>
            </a:r>
            <a:r>
              <a:rPr lang="da-DK" dirty="0">
                <a:latin typeface="Arial" panose="020B0604020202020204" pitchFamily="34" charset="0"/>
                <a:cs typeface="Arial" panose="020B0604020202020204" pitchFamily="34" charset="0"/>
              </a:rPr>
              <a:t> vil sætte et nyt niveau for PO</a:t>
            </a:r>
          </a:p>
          <a:p>
            <a:pPr marL="0" indent="0">
              <a:buNone/>
            </a:pPr>
            <a:endParaRPr lang="da-DK" dirty="0">
              <a:latin typeface="Arial" panose="020B0604020202020204" pitchFamily="34" charset="0"/>
              <a:cs typeface="Arial" panose="020B0604020202020204" pitchFamily="34" charset="0"/>
            </a:endParaRPr>
          </a:p>
          <a:p>
            <a:endParaRPr lang="da-DK" dirty="0"/>
          </a:p>
          <a:p>
            <a:endParaRPr lang="da-DK" dirty="0"/>
          </a:p>
        </p:txBody>
      </p:sp>
      <p:sp>
        <p:nvSpPr>
          <p:cNvPr id="4" name="Pladsholder til slidenummer 3">
            <a:extLst>
              <a:ext uri="{FF2B5EF4-FFF2-40B4-BE49-F238E27FC236}">
                <a16:creationId xmlns:a16="http://schemas.microsoft.com/office/drawing/2014/main" id="{7771E122-48F5-69E1-FEB0-A956B80382EF}"/>
              </a:ext>
            </a:extLst>
          </p:cNvPr>
          <p:cNvSpPr>
            <a:spLocks noGrp="1"/>
          </p:cNvSpPr>
          <p:nvPr>
            <p:ph type="sldNum" sz="quarter" idx="10"/>
          </p:nvPr>
        </p:nvSpPr>
        <p:spPr/>
        <p:txBody>
          <a:bodyPr/>
          <a:lstStyle/>
          <a:p>
            <a:fld id="{2A5DE2C1-730E-4DF2-964D-B4C61AD91AF6}" type="slidenum">
              <a:rPr lang="da-DK" smtClean="0"/>
              <a:t>21</a:t>
            </a:fld>
            <a:endParaRPr lang="da-DK" dirty="0"/>
          </a:p>
        </p:txBody>
      </p:sp>
    </p:spTree>
    <p:extLst>
      <p:ext uri="{BB962C8B-B14F-4D97-AF65-F5344CB8AC3E}">
        <p14:creationId xmlns:p14="http://schemas.microsoft.com/office/powerpoint/2010/main" val="3000209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90139-0790-4E13-B08A-E4A1E7296F07}"/>
              </a:ext>
            </a:extLst>
          </p:cNvPr>
          <p:cNvSpPr>
            <a:spLocks noGrp="1"/>
          </p:cNvSpPr>
          <p:nvPr>
            <p:ph type="title"/>
          </p:nvPr>
        </p:nvSpPr>
        <p:spPr/>
        <p:txBody>
          <a:bodyPr/>
          <a:lstStyle/>
          <a:p>
            <a:r>
              <a:rPr lang="da-DK" sz="3200" dirty="0"/>
              <a:t>Fokusområder fremadrettet</a:t>
            </a:r>
          </a:p>
        </p:txBody>
      </p:sp>
      <p:sp>
        <p:nvSpPr>
          <p:cNvPr id="3" name="Pladsholder til indhold 2">
            <a:extLst>
              <a:ext uri="{FF2B5EF4-FFF2-40B4-BE49-F238E27FC236}">
                <a16:creationId xmlns:a16="http://schemas.microsoft.com/office/drawing/2014/main" id="{336E18BA-5D06-4296-9017-AACBE4BA40DA}"/>
              </a:ext>
            </a:extLst>
          </p:cNvPr>
          <p:cNvSpPr>
            <a:spLocks noGrp="1"/>
          </p:cNvSpPr>
          <p:nvPr>
            <p:ph idx="1"/>
          </p:nvPr>
        </p:nvSpPr>
        <p:spPr>
          <a:xfrm>
            <a:off x="242428" y="1052736"/>
            <a:ext cx="8229600" cy="5530626"/>
          </a:xfrm>
        </p:spPr>
        <p:txBody>
          <a:bodyPr/>
          <a:lstStyle/>
          <a:p>
            <a:r>
              <a:rPr lang="da-DK" sz="2800" dirty="0">
                <a:latin typeface="Arial" panose="020B0604020202020204" pitchFamily="34" charset="0"/>
                <a:cs typeface="Arial" panose="020B0604020202020204" pitchFamily="34" charset="0"/>
              </a:rPr>
              <a:t>Værdiskabelse for aktionærer og fokus på drift</a:t>
            </a:r>
          </a:p>
          <a:p>
            <a:r>
              <a:rPr lang="da-DK" sz="2800" dirty="0">
                <a:latin typeface="Arial" panose="020B0604020202020204" pitchFamily="34" charset="0"/>
                <a:cs typeface="Arial" panose="020B0604020202020204" pitchFamily="34" charset="0"/>
              </a:rPr>
              <a:t>Fastholde vores 5 strategiske søjler:</a:t>
            </a:r>
          </a:p>
          <a:p>
            <a:pPr lvl="1"/>
            <a:r>
              <a:rPr lang="da-DK" dirty="0">
                <a:latin typeface="Arial" panose="020B0604020202020204" pitchFamily="34" charset="0"/>
                <a:cs typeface="Arial" panose="020B0604020202020204" pitchFamily="34" charset="0"/>
              </a:rPr>
              <a:t>Drift, stærk balance, portefølje, værdikæde og styret vækst.</a:t>
            </a:r>
          </a:p>
          <a:p>
            <a:r>
              <a:rPr lang="da-DK" sz="2800" dirty="0">
                <a:latin typeface="Arial" panose="020B0604020202020204" pitchFamily="34" charset="0"/>
                <a:cs typeface="Arial" panose="020B0604020202020204" pitchFamily="34" charset="0"/>
              </a:rPr>
              <a:t>ESG er kommet for at blive: </a:t>
            </a:r>
          </a:p>
          <a:p>
            <a:pPr lvl="1"/>
            <a:r>
              <a:rPr lang="da-DK" dirty="0">
                <a:latin typeface="Arial" panose="020B0604020202020204" pitchFamily="34" charset="0"/>
                <a:cs typeface="Arial" panose="020B0604020202020204" pitchFamily="34" charset="0"/>
              </a:rPr>
              <a:t>Fokus på bæredygtighed og miljø</a:t>
            </a:r>
          </a:p>
          <a:p>
            <a:pPr lvl="1"/>
            <a:r>
              <a:rPr lang="da-DK" dirty="0">
                <a:latin typeface="Arial" panose="020B0604020202020204" pitchFamily="34" charset="0"/>
                <a:cs typeface="Arial" panose="020B0604020202020204" pitchFamily="34" charset="0"/>
              </a:rPr>
              <a:t>Høj moral og etik</a:t>
            </a:r>
          </a:p>
          <a:p>
            <a:pPr lvl="1"/>
            <a:r>
              <a:rPr lang="da-DK" dirty="0">
                <a:latin typeface="Arial" panose="020B0604020202020204" pitchFamily="34" charset="0"/>
                <a:cs typeface="Arial" panose="020B0604020202020204" pitchFamily="34" charset="0"/>
              </a:rPr>
              <a:t>Ledelse og kompetencer i selskabet</a:t>
            </a:r>
          </a:p>
          <a:p>
            <a:r>
              <a:rPr lang="da-DK" sz="2800" dirty="0">
                <a:latin typeface="Arial" panose="020B0604020202020204" pitchFamily="34" charset="0"/>
                <a:cs typeface="Arial" panose="020B0604020202020204" pitchFamily="34" charset="0"/>
              </a:rPr>
              <a:t>Aarhus Ø</a:t>
            </a:r>
          </a:p>
          <a:p>
            <a:pPr marL="0" indent="0">
              <a:buNone/>
            </a:pPr>
            <a:endParaRPr lang="da-DK" sz="2000" dirty="0">
              <a:latin typeface="Arial" panose="020B0604020202020204" pitchFamily="34" charset="0"/>
              <a:cs typeface="Arial" panose="020B0604020202020204" pitchFamily="34" charset="0"/>
            </a:endParaRPr>
          </a:p>
          <a:p>
            <a:pPr marL="0" indent="0">
              <a:buNone/>
            </a:pPr>
            <a:r>
              <a:rPr lang="da-DK" sz="2000" dirty="0">
                <a:latin typeface="Arial" panose="020B0604020202020204" pitchFamily="34" charset="0"/>
                <a:cs typeface="Arial" panose="020B0604020202020204" pitchFamily="34" charset="0"/>
              </a:rPr>
              <a:t>     </a:t>
            </a:r>
          </a:p>
        </p:txBody>
      </p:sp>
      <p:sp>
        <p:nvSpPr>
          <p:cNvPr id="4" name="Pladsholder til slidenummer 3">
            <a:extLst>
              <a:ext uri="{FF2B5EF4-FFF2-40B4-BE49-F238E27FC236}">
                <a16:creationId xmlns:a16="http://schemas.microsoft.com/office/drawing/2014/main" id="{4C5509AD-66D2-464C-A6A7-C90AF877FA40}"/>
              </a:ext>
            </a:extLst>
          </p:cNvPr>
          <p:cNvSpPr>
            <a:spLocks noGrp="1"/>
          </p:cNvSpPr>
          <p:nvPr>
            <p:ph type="sldNum" sz="quarter" idx="10"/>
          </p:nvPr>
        </p:nvSpPr>
        <p:spPr/>
        <p:txBody>
          <a:bodyPr/>
          <a:lstStyle/>
          <a:p>
            <a:fld id="{2A5DE2C1-730E-4DF2-964D-B4C61AD91AF6}" type="slidenum">
              <a:rPr lang="da-DK" smtClean="0"/>
              <a:t>22</a:t>
            </a:fld>
            <a:endParaRPr lang="da-DK" dirty="0"/>
          </a:p>
        </p:txBody>
      </p:sp>
    </p:spTree>
    <p:extLst>
      <p:ext uri="{BB962C8B-B14F-4D97-AF65-F5344CB8AC3E}">
        <p14:creationId xmlns:p14="http://schemas.microsoft.com/office/powerpoint/2010/main" val="2818286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title" idx="4294967295"/>
          </p:nvPr>
        </p:nvSpPr>
        <p:spPr bwMode="auto">
          <a:xfrm>
            <a:off x="45720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a-DK" sz="2800" b="1" dirty="0">
                <a:latin typeface="Arial" charset="0"/>
              </a:rPr>
              <a:t>Dagsorden</a:t>
            </a:r>
          </a:p>
        </p:txBody>
      </p:sp>
      <p:sp>
        <p:nvSpPr>
          <p:cNvPr id="6147" name="Rectangle 11"/>
          <p:cNvSpPr>
            <a:spLocks noGrp="1" noChangeArrowheads="1"/>
          </p:cNvSpPr>
          <p:nvPr>
            <p:ph type="body" idx="4294967295"/>
          </p:nvPr>
        </p:nvSpPr>
        <p:spPr bwMode="auto">
          <a:xfrm>
            <a:off x="168694" y="1124743"/>
            <a:ext cx="8795794" cy="52514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dirigent og referent.</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Bestyrelsens beretning v/bestyrelsesformand Flemming Lindeløv</a:t>
            </a:r>
            <a:r>
              <a:rPr lang="da-DK" sz="2000" dirty="0">
                <a:solidFill>
                  <a:schemeClr val="bg2"/>
                </a:solidFill>
                <a:effectLst/>
                <a:latin typeface="Arial" panose="020B0604020202020204" pitchFamily="34" charset="0"/>
                <a:ea typeface="Times New Roman" panose="02020603050405020304" pitchFamily="18" charset="0"/>
                <a:cs typeface="Times New Roman" panose="02020603050405020304" pitchFamily="18" charset="0"/>
              </a:rPr>
              <a:t>.</a:t>
            </a:r>
          </a:p>
          <a:p>
            <a:pPr marL="342900" lvl="0" indent="-342900">
              <a:lnSpc>
                <a:spcPct val="115000"/>
              </a:lnSpc>
              <a:buFont typeface="+mj-lt"/>
              <a:buAutoNum type="arabicPeriod"/>
            </a:pPr>
            <a:r>
              <a:rPr lang="da-DK" sz="2000" b="1" dirty="0">
                <a:effectLst/>
                <a:latin typeface="Arial" panose="020B0604020202020204" pitchFamily="34" charset="0"/>
                <a:ea typeface="Times New Roman" panose="02020603050405020304" pitchFamily="18" charset="0"/>
                <a:cs typeface="Times New Roman" panose="02020603050405020304" pitchFamily="18" charset="0"/>
              </a:rPr>
              <a:t>Fremlæggelse af årsregnskab v/ adm. direktør Mogens V. Møller.</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Fordeling af årets overskud eller underskud efter forslag fra bestyrelsen. </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Fremlæggelse af og vejledende afstemning om selskabets vederlagsrapport</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medlemmer til bestyrelsen </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revisor</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fra bestyrelsen / aktionærerne.</a:t>
            </a:r>
          </a:p>
          <a:p>
            <a:pPr marL="742950" lvl="1" indent="-28575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om bemyndigelse til erhvervelse af egne aktier</a:t>
            </a:r>
          </a:p>
          <a:p>
            <a:pPr marL="742950" lvl="1" indent="-28575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om bemyndigelse til kapitalforhøjelse</a:t>
            </a:r>
          </a:p>
          <a:p>
            <a:pPr marL="342900" lvl="0" indent="-342900" algn="just">
              <a:lnSpc>
                <a:spcPct val="115000"/>
              </a:lnSpc>
              <a:spcAft>
                <a:spcPts val="1000"/>
              </a:spcAft>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Eventuelt</a:t>
            </a:r>
          </a:p>
          <a:p>
            <a:pPr marL="0" indent="0" algn="just">
              <a:lnSpc>
                <a:spcPct val="115000"/>
              </a:lnSpc>
              <a:spcAft>
                <a:spcPts val="1000"/>
              </a:spcAft>
              <a:buNone/>
            </a:pPr>
            <a:r>
              <a:rPr lang="da-DK" sz="2000" dirty="0">
                <a:latin typeface="Arial" panose="020B0604020202020204" pitchFamily="34" charset="0"/>
                <a:ea typeface="Times New Roman" panose="02020603050405020304" pitchFamily="18" charset="0"/>
                <a:cs typeface="Times New Roman" panose="02020603050405020304" pitchFamily="18" charset="0"/>
              </a:rPr>
              <a:t>Efterfølgende orientering om </a:t>
            </a:r>
            <a:r>
              <a:rPr lang="da-DK" sz="2000" dirty="0" err="1">
                <a:latin typeface="Arial" panose="020B0604020202020204" pitchFamily="34" charset="0"/>
                <a:ea typeface="Times New Roman" panose="02020603050405020304" pitchFamily="18" charset="0"/>
                <a:cs typeface="Times New Roman" panose="02020603050405020304" pitchFamily="18" charset="0"/>
              </a:rPr>
              <a:t>Mejlbryggen</a:t>
            </a:r>
            <a:r>
              <a:rPr lang="da-DK" sz="2000" dirty="0">
                <a:latin typeface="Arial" panose="020B0604020202020204" pitchFamily="34" charset="0"/>
                <a:ea typeface="Times New Roman" panose="02020603050405020304" pitchFamily="18" charset="0"/>
                <a:cs typeface="Times New Roman" panose="02020603050405020304" pitchFamily="18" charset="0"/>
              </a:rPr>
              <a:t> på Aarhus Ø</a:t>
            </a:r>
            <a:endParaRPr lang="da-DK" sz="2000" dirty="0">
              <a:effectLst/>
              <a:latin typeface="Arial" panose="020B0604020202020204" pitchFamily="34" charset="0"/>
              <a:ea typeface="Times New Roman" panose="02020603050405020304" pitchFamily="18" charset="0"/>
              <a:cs typeface="Times New Roman" panose="02020603050405020304" pitchFamily="18" charset="0"/>
            </a:endParaRPr>
          </a:p>
          <a:p>
            <a:pPr marL="533400" indent="-533400" eaLnBrk="1" hangingPunct="1">
              <a:lnSpc>
                <a:spcPct val="80000"/>
              </a:lnSpc>
              <a:buFont typeface="Wingdings" pitchFamily="2" charset="2"/>
              <a:buAutoNum type="arabicPeriod"/>
            </a:pPr>
            <a:endParaRPr lang="da-DK" sz="2000" dirty="0">
              <a:latin typeface="Arial" charset="0"/>
            </a:endParaRPr>
          </a:p>
        </p:txBody>
      </p:sp>
      <p:sp>
        <p:nvSpPr>
          <p:cNvPr id="2" name="Pladsholder til slidenummer 1">
            <a:extLst>
              <a:ext uri="{FF2B5EF4-FFF2-40B4-BE49-F238E27FC236}">
                <a16:creationId xmlns:a16="http://schemas.microsoft.com/office/drawing/2014/main" id="{3CFEEA82-4C63-42A2-84A8-35E2C97D8150}"/>
              </a:ext>
            </a:extLst>
          </p:cNvPr>
          <p:cNvSpPr>
            <a:spLocks noGrp="1"/>
          </p:cNvSpPr>
          <p:nvPr>
            <p:ph type="sldNum" sz="quarter" idx="10"/>
          </p:nvPr>
        </p:nvSpPr>
        <p:spPr/>
        <p:txBody>
          <a:bodyPr/>
          <a:lstStyle/>
          <a:p>
            <a:fld id="{2A5DE2C1-730E-4DF2-964D-B4C61AD91AF6}" type="slidenum">
              <a:rPr lang="da-DK" smtClean="0"/>
              <a:t>23</a:t>
            </a:fld>
            <a:endParaRPr lang="da-DK"/>
          </a:p>
        </p:txBody>
      </p:sp>
    </p:spTree>
    <p:extLst>
      <p:ext uri="{BB962C8B-B14F-4D97-AF65-F5344CB8AC3E}">
        <p14:creationId xmlns:p14="http://schemas.microsoft.com/office/powerpoint/2010/main" val="4269300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DF19B3A6-4D46-4E3A-A649-41EF0567174B}"/>
              </a:ext>
            </a:extLst>
          </p:cNvPr>
          <p:cNvSpPr>
            <a:spLocks noGrp="1"/>
          </p:cNvSpPr>
          <p:nvPr>
            <p:ph type="title"/>
          </p:nvPr>
        </p:nvSpPr>
        <p:spPr>
          <a:xfrm>
            <a:off x="118439" y="24040"/>
            <a:ext cx="8583225" cy="763829"/>
          </a:xfrm>
        </p:spPr>
        <p:txBody>
          <a:bodyPr/>
          <a:lstStyle/>
          <a:p>
            <a:pPr algn="l"/>
            <a:r>
              <a:rPr lang="da-DK" sz="3200" dirty="0"/>
              <a:t>Ejendomspriser i Tyskland har toppet</a:t>
            </a:r>
          </a:p>
        </p:txBody>
      </p:sp>
      <p:sp>
        <p:nvSpPr>
          <p:cNvPr id="7" name="Pladsholder til slidenummer 6">
            <a:extLst>
              <a:ext uri="{FF2B5EF4-FFF2-40B4-BE49-F238E27FC236}">
                <a16:creationId xmlns:a16="http://schemas.microsoft.com/office/drawing/2014/main" id="{03C084BE-96DF-4E18-9216-73FD6C9AD80A}"/>
              </a:ext>
            </a:extLst>
          </p:cNvPr>
          <p:cNvSpPr>
            <a:spLocks noGrp="1"/>
          </p:cNvSpPr>
          <p:nvPr>
            <p:ph type="sldNum" sz="quarter" idx="1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a-DK"/>
            </a:defPPr>
            <a:lvl1pPr algn="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FBB793AB-B8B2-4144-AB9F-F1A75750B36A}" type="slidenum">
              <a:rPr lang="da-DK" smtClean="0"/>
              <a:pPr>
                <a:defRPr/>
              </a:pPr>
              <a:t>24</a:t>
            </a:fld>
            <a:endParaRPr lang="da-DK"/>
          </a:p>
        </p:txBody>
      </p:sp>
      <p:pic>
        <p:nvPicPr>
          <p:cNvPr id="3" name="Billede 2">
            <a:extLst>
              <a:ext uri="{FF2B5EF4-FFF2-40B4-BE49-F238E27FC236}">
                <a16:creationId xmlns:a16="http://schemas.microsoft.com/office/drawing/2014/main" id="{E9AD69E3-0D67-4339-8141-DE636C8CDFB2}"/>
              </a:ext>
            </a:extLst>
          </p:cNvPr>
          <p:cNvPicPr>
            <a:picLocks noChangeAspect="1"/>
          </p:cNvPicPr>
          <p:nvPr/>
        </p:nvPicPr>
        <p:blipFill rotWithShape="1">
          <a:blip r:embed="rId2">
            <a:extLst>
              <a:ext uri="{28A0092B-C50C-407E-A947-70E740481C1C}">
                <a14:useLocalDpi xmlns:a14="http://schemas.microsoft.com/office/drawing/2010/main" val="0"/>
              </a:ext>
            </a:extLst>
          </a:blip>
          <a:srcRect l="4428" r="4428"/>
          <a:stretch/>
        </p:blipFill>
        <p:spPr>
          <a:xfrm>
            <a:off x="395536" y="1369047"/>
            <a:ext cx="8583225" cy="5101350"/>
          </a:xfrm>
          <a:prstGeom prst="rect">
            <a:avLst/>
          </a:prstGeom>
        </p:spPr>
      </p:pic>
    </p:spTree>
    <p:extLst>
      <p:ext uri="{BB962C8B-B14F-4D97-AF65-F5344CB8AC3E}">
        <p14:creationId xmlns:p14="http://schemas.microsoft.com/office/powerpoint/2010/main" val="144864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531214-111C-AA83-8A63-B422FDA50503}"/>
              </a:ext>
            </a:extLst>
          </p:cNvPr>
          <p:cNvSpPr>
            <a:spLocks noGrp="1"/>
          </p:cNvSpPr>
          <p:nvPr>
            <p:ph type="title"/>
          </p:nvPr>
        </p:nvSpPr>
        <p:spPr/>
        <p:txBody>
          <a:bodyPr/>
          <a:lstStyle/>
          <a:p>
            <a:r>
              <a:rPr lang="da-DK" sz="2400" dirty="0"/>
              <a:t>Afkastprocenter hævet i 2022 og i 2023</a:t>
            </a:r>
          </a:p>
        </p:txBody>
      </p:sp>
      <p:pic>
        <p:nvPicPr>
          <p:cNvPr id="4" name="Billede 3">
            <a:extLst>
              <a:ext uri="{FF2B5EF4-FFF2-40B4-BE49-F238E27FC236}">
                <a16:creationId xmlns:a16="http://schemas.microsoft.com/office/drawing/2014/main" id="{44D20867-0494-445D-99C1-3EB98A66644F}"/>
              </a:ext>
            </a:extLst>
          </p:cNvPr>
          <p:cNvPicPr>
            <a:picLocks noChangeAspect="1"/>
          </p:cNvPicPr>
          <p:nvPr/>
        </p:nvPicPr>
        <p:blipFill>
          <a:blip r:embed="rId2"/>
          <a:stretch>
            <a:fillRect/>
          </a:stretch>
        </p:blipFill>
        <p:spPr>
          <a:xfrm>
            <a:off x="179400" y="1268760"/>
            <a:ext cx="8785200" cy="3739553"/>
          </a:xfrm>
          <a:prstGeom prst="rect">
            <a:avLst/>
          </a:prstGeom>
        </p:spPr>
      </p:pic>
    </p:spTree>
    <p:extLst>
      <p:ext uri="{BB962C8B-B14F-4D97-AF65-F5344CB8AC3E}">
        <p14:creationId xmlns:p14="http://schemas.microsoft.com/office/powerpoint/2010/main" val="1497918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CB38C9B-9627-43F0-BE6C-C3B8F2969BBC}"/>
              </a:ext>
            </a:extLst>
          </p:cNvPr>
          <p:cNvSpPr>
            <a:spLocks noGrp="1"/>
          </p:cNvSpPr>
          <p:nvPr>
            <p:ph type="title"/>
          </p:nvPr>
        </p:nvSpPr>
        <p:spPr/>
        <p:txBody>
          <a:bodyPr/>
          <a:lstStyle/>
          <a:p>
            <a:r>
              <a:rPr lang="da-DK" sz="3600" dirty="0"/>
              <a:t>Selskabets ejendomstal</a:t>
            </a:r>
          </a:p>
        </p:txBody>
      </p:sp>
      <p:sp>
        <p:nvSpPr>
          <p:cNvPr id="2" name="Pladsholder til slidenummer 1">
            <a:extLst>
              <a:ext uri="{FF2B5EF4-FFF2-40B4-BE49-F238E27FC236}">
                <a16:creationId xmlns:a16="http://schemas.microsoft.com/office/drawing/2014/main" id="{D8FFE53E-3BA5-4C81-816E-F2E4D2FD7202}"/>
              </a:ext>
            </a:extLst>
          </p:cNvPr>
          <p:cNvSpPr>
            <a:spLocks noGrp="1"/>
          </p:cNvSpPr>
          <p:nvPr>
            <p:ph type="sldNum" sz="quarter" idx="10"/>
          </p:nvPr>
        </p:nvSpPr>
        <p:spPr/>
        <p:txBody>
          <a:bodyPr/>
          <a:lstStyle/>
          <a:p>
            <a:fld id="{2A5DE2C1-730E-4DF2-964D-B4C61AD91AF6}" type="slidenum">
              <a:rPr lang="da-DK" smtClean="0"/>
              <a:t>26</a:t>
            </a:fld>
            <a:endParaRPr lang="da-DK" dirty="0"/>
          </a:p>
        </p:txBody>
      </p:sp>
      <p:pic>
        <p:nvPicPr>
          <p:cNvPr id="4" name="Billede 3">
            <a:extLst>
              <a:ext uri="{FF2B5EF4-FFF2-40B4-BE49-F238E27FC236}">
                <a16:creationId xmlns:a16="http://schemas.microsoft.com/office/drawing/2014/main" id="{01389F8D-F0EF-846A-119F-317DF2C52D39}"/>
              </a:ext>
            </a:extLst>
          </p:cNvPr>
          <p:cNvPicPr>
            <a:picLocks noChangeAspect="1"/>
          </p:cNvPicPr>
          <p:nvPr/>
        </p:nvPicPr>
        <p:blipFill>
          <a:blip r:embed="rId2"/>
          <a:stretch>
            <a:fillRect/>
          </a:stretch>
        </p:blipFill>
        <p:spPr>
          <a:xfrm>
            <a:off x="398056" y="1080246"/>
            <a:ext cx="8460432" cy="5296121"/>
          </a:xfrm>
          <a:prstGeom prst="rect">
            <a:avLst/>
          </a:prstGeom>
        </p:spPr>
      </p:pic>
    </p:spTree>
    <p:extLst>
      <p:ext uri="{BB962C8B-B14F-4D97-AF65-F5344CB8AC3E}">
        <p14:creationId xmlns:p14="http://schemas.microsoft.com/office/powerpoint/2010/main" val="29412619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1A31DE-C832-E7E2-D672-FAF96053B5A6}"/>
              </a:ext>
            </a:extLst>
          </p:cNvPr>
          <p:cNvSpPr>
            <a:spLocks noGrp="1"/>
          </p:cNvSpPr>
          <p:nvPr>
            <p:ph type="title"/>
          </p:nvPr>
        </p:nvSpPr>
        <p:spPr/>
        <p:txBody>
          <a:bodyPr/>
          <a:lstStyle/>
          <a:p>
            <a:r>
              <a:rPr lang="da-DK" dirty="0"/>
              <a:t>Prime </a:t>
            </a:r>
            <a:r>
              <a:rPr lang="da-DK" dirty="0" err="1"/>
              <a:t>Office’s</a:t>
            </a:r>
            <a:r>
              <a:rPr lang="da-DK" dirty="0"/>
              <a:t> 5 års resultater</a:t>
            </a:r>
          </a:p>
        </p:txBody>
      </p:sp>
      <p:sp>
        <p:nvSpPr>
          <p:cNvPr id="4" name="Pladsholder til slidenummer 3">
            <a:extLst>
              <a:ext uri="{FF2B5EF4-FFF2-40B4-BE49-F238E27FC236}">
                <a16:creationId xmlns:a16="http://schemas.microsoft.com/office/drawing/2014/main" id="{2A284DB3-E828-79C1-56BF-7D60ACF584E4}"/>
              </a:ext>
            </a:extLst>
          </p:cNvPr>
          <p:cNvSpPr>
            <a:spLocks noGrp="1"/>
          </p:cNvSpPr>
          <p:nvPr>
            <p:ph type="sldNum" sz="quarter" idx="10"/>
          </p:nvPr>
        </p:nvSpPr>
        <p:spPr/>
        <p:txBody>
          <a:bodyPr/>
          <a:lstStyle/>
          <a:p>
            <a:fld id="{2A5DE2C1-730E-4DF2-964D-B4C61AD91AF6}" type="slidenum">
              <a:rPr lang="da-DK" smtClean="0"/>
              <a:t>27</a:t>
            </a:fld>
            <a:endParaRPr lang="da-DK" dirty="0"/>
          </a:p>
        </p:txBody>
      </p:sp>
      <p:pic>
        <p:nvPicPr>
          <p:cNvPr id="6" name="Billede 5">
            <a:extLst>
              <a:ext uri="{FF2B5EF4-FFF2-40B4-BE49-F238E27FC236}">
                <a16:creationId xmlns:a16="http://schemas.microsoft.com/office/drawing/2014/main" id="{399EE668-6831-692B-4569-44FD8273150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21442" y="1012043"/>
            <a:ext cx="7051748" cy="5571319"/>
          </a:xfrm>
          <a:prstGeom prst="rect">
            <a:avLst/>
          </a:prstGeom>
        </p:spPr>
      </p:pic>
    </p:spTree>
    <p:extLst>
      <p:ext uri="{BB962C8B-B14F-4D97-AF65-F5344CB8AC3E}">
        <p14:creationId xmlns:p14="http://schemas.microsoft.com/office/powerpoint/2010/main" val="1629337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18E06D-4518-4320-B739-5078019AB933}"/>
              </a:ext>
            </a:extLst>
          </p:cNvPr>
          <p:cNvSpPr>
            <a:spLocks noGrp="1"/>
          </p:cNvSpPr>
          <p:nvPr>
            <p:ph type="title"/>
          </p:nvPr>
        </p:nvSpPr>
        <p:spPr/>
        <p:txBody>
          <a:bodyPr/>
          <a:lstStyle/>
          <a:p>
            <a:r>
              <a:rPr lang="da-DK" sz="3200" dirty="0"/>
              <a:t>Udvikling i primær drift</a:t>
            </a:r>
          </a:p>
        </p:txBody>
      </p:sp>
      <p:sp>
        <p:nvSpPr>
          <p:cNvPr id="4" name="Pladsholder til slidenummer 3">
            <a:extLst>
              <a:ext uri="{FF2B5EF4-FFF2-40B4-BE49-F238E27FC236}">
                <a16:creationId xmlns:a16="http://schemas.microsoft.com/office/drawing/2014/main" id="{A3302965-A3BB-47B2-96A4-2613B3AC21DD}"/>
              </a:ext>
            </a:extLst>
          </p:cNvPr>
          <p:cNvSpPr>
            <a:spLocks noGrp="1"/>
          </p:cNvSpPr>
          <p:nvPr>
            <p:ph type="sldNum" sz="quarter" idx="10"/>
          </p:nvPr>
        </p:nvSpPr>
        <p:spPr/>
        <p:txBody>
          <a:bodyPr/>
          <a:lstStyle/>
          <a:p>
            <a:fld id="{2A5DE2C1-730E-4DF2-964D-B4C61AD91AF6}" type="slidenum">
              <a:rPr lang="da-DK" smtClean="0"/>
              <a:t>28</a:t>
            </a:fld>
            <a:endParaRPr lang="da-DK" dirty="0"/>
          </a:p>
        </p:txBody>
      </p:sp>
      <p:pic>
        <p:nvPicPr>
          <p:cNvPr id="8" name="Billede 7">
            <a:extLst>
              <a:ext uri="{FF2B5EF4-FFF2-40B4-BE49-F238E27FC236}">
                <a16:creationId xmlns:a16="http://schemas.microsoft.com/office/drawing/2014/main" id="{699EFDAD-84DC-AEBF-A59F-C2A7547E4CEF}"/>
              </a:ext>
            </a:extLst>
          </p:cNvPr>
          <p:cNvPicPr>
            <a:picLocks noChangeAspect="1"/>
          </p:cNvPicPr>
          <p:nvPr/>
        </p:nvPicPr>
        <p:blipFill>
          <a:blip r:embed="rId2"/>
          <a:stretch>
            <a:fillRect/>
          </a:stretch>
        </p:blipFill>
        <p:spPr>
          <a:xfrm>
            <a:off x="112356" y="1628800"/>
            <a:ext cx="9020076" cy="4608511"/>
          </a:xfrm>
          <a:prstGeom prst="rect">
            <a:avLst/>
          </a:prstGeom>
        </p:spPr>
      </p:pic>
    </p:spTree>
    <p:extLst>
      <p:ext uri="{BB962C8B-B14F-4D97-AF65-F5344CB8AC3E}">
        <p14:creationId xmlns:p14="http://schemas.microsoft.com/office/powerpoint/2010/main" val="2283385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18E06D-4518-4320-B739-5078019AB933}"/>
              </a:ext>
            </a:extLst>
          </p:cNvPr>
          <p:cNvSpPr>
            <a:spLocks noGrp="1"/>
          </p:cNvSpPr>
          <p:nvPr>
            <p:ph type="title"/>
          </p:nvPr>
        </p:nvSpPr>
        <p:spPr/>
        <p:txBody>
          <a:bodyPr/>
          <a:lstStyle/>
          <a:p>
            <a:r>
              <a:rPr lang="da-DK" sz="3200" dirty="0"/>
              <a:t>Udvikling i egenkapital</a:t>
            </a:r>
          </a:p>
        </p:txBody>
      </p:sp>
      <p:sp>
        <p:nvSpPr>
          <p:cNvPr id="4" name="Pladsholder til slidenummer 3">
            <a:extLst>
              <a:ext uri="{FF2B5EF4-FFF2-40B4-BE49-F238E27FC236}">
                <a16:creationId xmlns:a16="http://schemas.microsoft.com/office/drawing/2014/main" id="{A3302965-A3BB-47B2-96A4-2613B3AC21DD}"/>
              </a:ext>
            </a:extLst>
          </p:cNvPr>
          <p:cNvSpPr>
            <a:spLocks noGrp="1"/>
          </p:cNvSpPr>
          <p:nvPr>
            <p:ph type="sldNum" sz="quarter" idx="10"/>
          </p:nvPr>
        </p:nvSpPr>
        <p:spPr/>
        <p:txBody>
          <a:bodyPr/>
          <a:lstStyle/>
          <a:p>
            <a:fld id="{2A5DE2C1-730E-4DF2-964D-B4C61AD91AF6}" type="slidenum">
              <a:rPr lang="da-DK" smtClean="0"/>
              <a:t>29</a:t>
            </a:fld>
            <a:endParaRPr lang="da-DK" dirty="0"/>
          </a:p>
        </p:txBody>
      </p:sp>
      <p:pic>
        <p:nvPicPr>
          <p:cNvPr id="8" name="Billede 7">
            <a:extLst>
              <a:ext uri="{FF2B5EF4-FFF2-40B4-BE49-F238E27FC236}">
                <a16:creationId xmlns:a16="http://schemas.microsoft.com/office/drawing/2014/main" id="{58E0029F-E147-6477-757D-D1A79B1DFD78}"/>
              </a:ext>
            </a:extLst>
          </p:cNvPr>
          <p:cNvPicPr>
            <a:picLocks noChangeAspect="1"/>
          </p:cNvPicPr>
          <p:nvPr/>
        </p:nvPicPr>
        <p:blipFill>
          <a:blip r:embed="rId2"/>
          <a:stretch>
            <a:fillRect/>
          </a:stretch>
        </p:blipFill>
        <p:spPr>
          <a:xfrm>
            <a:off x="179512" y="1772816"/>
            <a:ext cx="8858346" cy="4536503"/>
          </a:xfrm>
          <a:prstGeom prst="rect">
            <a:avLst/>
          </a:prstGeom>
        </p:spPr>
      </p:pic>
    </p:spTree>
    <p:extLst>
      <p:ext uri="{BB962C8B-B14F-4D97-AF65-F5344CB8AC3E}">
        <p14:creationId xmlns:p14="http://schemas.microsoft.com/office/powerpoint/2010/main" val="3671403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a-DK" sz="2800" b="1">
                <a:latin typeface="Arial" charset="0"/>
                <a:cs typeface="Arial" charset="0"/>
              </a:rPr>
              <a:t>Valg af dirigent og referent</a:t>
            </a:r>
          </a:p>
        </p:txBody>
      </p:sp>
      <p:sp>
        <p:nvSpPr>
          <p:cNvPr id="5123" name="Rectangle 3"/>
          <p:cNvSpPr>
            <a:spLocks noGrp="1" noChangeArrowheads="1"/>
          </p:cNvSpPr>
          <p:nvPr>
            <p:ph type="body" idx="1"/>
          </p:nvPr>
        </p:nvSpPr>
        <p:spPr bwMode="auto">
          <a:xfrm>
            <a:off x="755576" y="1916832"/>
            <a:ext cx="7344816" cy="3168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da-DK" dirty="0">
                <a:latin typeface="Arial" panose="020B0604020202020204" pitchFamily="34" charset="0"/>
                <a:cs typeface="Arial" panose="020B0604020202020204" pitchFamily="34" charset="0"/>
              </a:rPr>
              <a:t>Bestyrelsen indstiller at advokat Jesper Rasmussen vælges som dirigent og referent.</a:t>
            </a:r>
          </a:p>
        </p:txBody>
      </p:sp>
      <p:sp>
        <p:nvSpPr>
          <p:cNvPr id="2" name="Pladsholder til slidenummer 1">
            <a:extLst>
              <a:ext uri="{FF2B5EF4-FFF2-40B4-BE49-F238E27FC236}">
                <a16:creationId xmlns:a16="http://schemas.microsoft.com/office/drawing/2014/main" id="{2CC96E81-9935-4310-8DB1-A5ABD91D24F6}"/>
              </a:ext>
            </a:extLst>
          </p:cNvPr>
          <p:cNvSpPr>
            <a:spLocks noGrp="1"/>
          </p:cNvSpPr>
          <p:nvPr>
            <p:ph type="sldNum" sz="quarter" idx="10"/>
          </p:nvPr>
        </p:nvSpPr>
        <p:spPr/>
        <p:txBody>
          <a:bodyPr/>
          <a:lstStyle/>
          <a:p>
            <a:fld id="{2A5DE2C1-730E-4DF2-964D-B4C61AD91AF6}" type="slidenum">
              <a:rPr lang="da-DK" smtClean="0"/>
              <a:t>3</a:t>
            </a:fld>
            <a:endParaRPr lang="da-DK"/>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9E88439D-740A-4EE4-84E7-26DF90FF4B2C}"/>
              </a:ext>
            </a:extLst>
          </p:cNvPr>
          <p:cNvSpPr>
            <a:spLocks noGrp="1"/>
          </p:cNvSpPr>
          <p:nvPr>
            <p:ph type="title"/>
          </p:nvPr>
        </p:nvSpPr>
        <p:spPr/>
        <p:txBody>
          <a:bodyPr/>
          <a:lstStyle/>
          <a:p>
            <a:r>
              <a:rPr lang="da-DK" sz="3200" dirty="0"/>
              <a:t>Resultatopgørelse 2023</a:t>
            </a:r>
          </a:p>
        </p:txBody>
      </p:sp>
      <p:sp>
        <p:nvSpPr>
          <p:cNvPr id="3" name="Pladsholder til slidenummer 2">
            <a:extLst>
              <a:ext uri="{FF2B5EF4-FFF2-40B4-BE49-F238E27FC236}">
                <a16:creationId xmlns:a16="http://schemas.microsoft.com/office/drawing/2014/main" id="{641EB411-253F-4C48-AD97-5BE9FDF4A73E}"/>
              </a:ext>
            </a:extLst>
          </p:cNvPr>
          <p:cNvSpPr>
            <a:spLocks noGrp="1"/>
          </p:cNvSpPr>
          <p:nvPr>
            <p:ph type="sldNum" sz="quarter" idx="4294967295"/>
          </p:nvPr>
        </p:nvSpPr>
        <p:spPr>
          <a:xfrm>
            <a:off x="8597900" y="6408738"/>
            <a:ext cx="546100" cy="349250"/>
          </a:xfrm>
        </p:spPr>
        <p:txBody>
          <a:bodyPr/>
          <a:lstStyle/>
          <a:p>
            <a:fld id="{2A5DE2C1-730E-4DF2-964D-B4C61AD91AF6}" type="slidenum">
              <a:rPr lang="da-DK" smtClean="0"/>
              <a:t>30</a:t>
            </a:fld>
            <a:endParaRPr lang="da-DK" dirty="0"/>
          </a:p>
        </p:txBody>
      </p:sp>
      <p:pic>
        <p:nvPicPr>
          <p:cNvPr id="8" name="Billede 7">
            <a:extLst>
              <a:ext uri="{FF2B5EF4-FFF2-40B4-BE49-F238E27FC236}">
                <a16:creationId xmlns:a16="http://schemas.microsoft.com/office/drawing/2014/main" id="{AB8DAB29-372A-4468-8DF7-2C1C45788F54}"/>
              </a:ext>
            </a:extLst>
          </p:cNvPr>
          <p:cNvPicPr>
            <a:picLocks noChangeAspect="1"/>
          </p:cNvPicPr>
          <p:nvPr/>
        </p:nvPicPr>
        <p:blipFill rotWithShape="1">
          <a:blip r:embed="rId2">
            <a:extLst>
              <a:ext uri="{28A0092B-C50C-407E-A947-70E740481C1C}">
                <a14:useLocalDpi xmlns:a14="http://schemas.microsoft.com/office/drawing/2010/main" val="0"/>
              </a:ext>
            </a:extLst>
          </a:blip>
          <a:srcRect t="2264" b="2264"/>
          <a:stretch/>
        </p:blipFill>
        <p:spPr>
          <a:xfrm>
            <a:off x="218929" y="1340768"/>
            <a:ext cx="8828637" cy="3672408"/>
          </a:xfrm>
          <a:prstGeom prst="rect">
            <a:avLst/>
          </a:prstGeom>
        </p:spPr>
      </p:pic>
    </p:spTree>
    <p:extLst>
      <p:ext uri="{BB962C8B-B14F-4D97-AF65-F5344CB8AC3E}">
        <p14:creationId xmlns:p14="http://schemas.microsoft.com/office/powerpoint/2010/main" val="669227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1F9F7E-ECDE-4A57-9C58-383E25BD3CD6}"/>
              </a:ext>
            </a:extLst>
          </p:cNvPr>
          <p:cNvSpPr>
            <a:spLocks noGrp="1"/>
          </p:cNvSpPr>
          <p:nvPr>
            <p:ph type="title"/>
          </p:nvPr>
        </p:nvSpPr>
        <p:spPr/>
        <p:txBody>
          <a:bodyPr/>
          <a:lstStyle/>
          <a:p>
            <a:r>
              <a:rPr lang="da-DK" sz="3200" dirty="0"/>
              <a:t>Totalindkomst 2023</a:t>
            </a:r>
          </a:p>
        </p:txBody>
      </p:sp>
      <p:sp>
        <p:nvSpPr>
          <p:cNvPr id="3" name="Pladsholder til slidenummer 2">
            <a:extLst>
              <a:ext uri="{FF2B5EF4-FFF2-40B4-BE49-F238E27FC236}">
                <a16:creationId xmlns:a16="http://schemas.microsoft.com/office/drawing/2014/main" id="{6CF093D1-44E3-47A9-AD4E-EC6355D11C97}"/>
              </a:ext>
            </a:extLst>
          </p:cNvPr>
          <p:cNvSpPr>
            <a:spLocks noGrp="1"/>
          </p:cNvSpPr>
          <p:nvPr>
            <p:ph type="sldNum" sz="quarter" idx="10"/>
          </p:nvPr>
        </p:nvSpPr>
        <p:spPr/>
        <p:txBody>
          <a:bodyPr/>
          <a:lstStyle/>
          <a:p>
            <a:fld id="{2A5DE2C1-730E-4DF2-964D-B4C61AD91AF6}" type="slidenum">
              <a:rPr lang="da-DK" smtClean="0"/>
              <a:t>31</a:t>
            </a:fld>
            <a:endParaRPr lang="da-DK"/>
          </a:p>
        </p:txBody>
      </p:sp>
      <p:pic>
        <p:nvPicPr>
          <p:cNvPr id="6" name="Billede 5">
            <a:extLst>
              <a:ext uri="{FF2B5EF4-FFF2-40B4-BE49-F238E27FC236}">
                <a16:creationId xmlns:a16="http://schemas.microsoft.com/office/drawing/2014/main" id="{CAD11BEC-8E9C-43CA-B5E8-18EB18B5CED5}"/>
              </a:ext>
            </a:extLst>
          </p:cNvPr>
          <p:cNvPicPr>
            <a:picLocks noChangeAspect="1"/>
          </p:cNvPicPr>
          <p:nvPr/>
        </p:nvPicPr>
        <p:blipFill rotWithShape="1">
          <a:blip r:embed="rId2">
            <a:extLst>
              <a:ext uri="{28A0092B-C50C-407E-A947-70E740481C1C}">
                <a14:useLocalDpi xmlns:a14="http://schemas.microsoft.com/office/drawing/2010/main" val="0"/>
              </a:ext>
            </a:extLst>
          </a:blip>
          <a:srcRect t="399" b="399"/>
          <a:stretch/>
        </p:blipFill>
        <p:spPr>
          <a:xfrm>
            <a:off x="93203" y="1196752"/>
            <a:ext cx="8583245" cy="4176464"/>
          </a:xfrm>
          <a:prstGeom prst="rect">
            <a:avLst/>
          </a:prstGeom>
        </p:spPr>
      </p:pic>
    </p:spTree>
    <p:extLst>
      <p:ext uri="{BB962C8B-B14F-4D97-AF65-F5344CB8AC3E}">
        <p14:creationId xmlns:p14="http://schemas.microsoft.com/office/powerpoint/2010/main" val="39734424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56EF0E-6728-494F-958E-12A4763BD227}"/>
              </a:ext>
            </a:extLst>
          </p:cNvPr>
          <p:cNvSpPr>
            <a:spLocks noGrp="1"/>
          </p:cNvSpPr>
          <p:nvPr>
            <p:ph type="title"/>
          </p:nvPr>
        </p:nvSpPr>
        <p:spPr/>
        <p:txBody>
          <a:bodyPr/>
          <a:lstStyle/>
          <a:p>
            <a:r>
              <a:rPr lang="da-DK" sz="3200" dirty="0"/>
              <a:t>Segmenter årsregnskab side 64</a:t>
            </a:r>
          </a:p>
        </p:txBody>
      </p:sp>
      <p:sp>
        <p:nvSpPr>
          <p:cNvPr id="3" name="Pladsholder til slidenummer 2">
            <a:extLst>
              <a:ext uri="{FF2B5EF4-FFF2-40B4-BE49-F238E27FC236}">
                <a16:creationId xmlns:a16="http://schemas.microsoft.com/office/drawing/2014/main" id="{841EB1C6-34DA-4B78-AEA5-7DADFFE507E8}"/>
              </a:ext>
            </a:extLst>
          </p:cNvPr>
          <p:cNvSpPr>
            <a:spLocks noGrp="1"/>
          </p:cNvSpPr>
          <p:nvPr>
            <p:ph type="sldNum" sz="quarter" idx="10"/>
          </p:nvPr>
        </p:nvSpPr>
        <p:spPr>
          <a:xfrm>
            <a:off x="7787680" y="6309320"/>
            <a:ext cx="899120" cy="385018"/>
          </a:xfrm>
        </p:spPr>
        <p:txBody>
          <a:bodyPr/>
          <a:lstStyle/>
          <a:p>
            <a:fld id="{2A5DE2C1-730E-4DF2-964D-B4C61AD91AF6}" type="slidenum">
              <a:rPr lang="da-DK" smtClean="0"/>
              <a:t>32</a:t>
            </a:fld>
            <a:endParaRPr lang="da-DK"/>
          </a:p>
        </p:txBody>
      </p:sp>
      <p:pic>
        <p:nvPicPr>
          <p:cNvPr id="6" name="Billede 5">
            <a:extLst>
              <a:ext uri="{FF2B5EF4-FFF2-40B4-BE49-F238E27FC236}">
                <a16:creationId xmlns:a16="http://schemas.microsoft.com/office/drawing/2014/main" id="{08D6E8CF-D1DE-482C-96B2-1EDC93B90EB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0444" y="1688581"/>
            <a:ext cx="9103111" cy="3480836"/>
          </a:xfrm>
          <a:prstGeom prst="rect">
            <a:avLst/>
          </a:prstGeom>
        </p:spPr>
      </p:pic>
    </p:spTree>
    <p:extLst>
      <p:ext uri="{BB962C8B-B14F-4D97-AF65-F5344CB8AC3E}">
        <p14:creationId xmlns:p14="http://schemas.microsoft.com/office/powerpoint/2010/main" val="30820796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800" dirty="0"/>
              <a:t>Investeringsejendomme og vurderinger</a:t>
            </a:r>
          </a:p>
        </p:txBody>
      </p:sp>
      <p:sp>
        <p:nvSpPr>
          <p:cNvPr id="3" name="Pladsholder til slidenummer 2">
            <a:extLst>
              <a:ext uri="{FF2B5EF4-FFF2-40B4-BE49-F238E27FC236}">
                <a16:creationId xmlns:a16="http://schemas.microsoft.com/office/drawing/2014/main" id="{4517EB80-C734-4128-BF91-0B49F0A20831}"/>
              </a:ext>
            </a:extLst>
          </p:cNvPr>
          <p:cNvSpPr>
            <a:spLocks noGrp="1"/>
          </p:cNvSpPr>
          <p:nvPr>
            <p:ph type="sldNum" sz="quarter" idx="10"/>
          </p:nvPr>
        </p:nvSpPr>
        <p:spPr>
          <a:xfrm>
            <a:off x="8172400" y="6309320"/>
            <a:ext cx="683096" cy="385018"/>
          </a:xfrm>
        </p:spPr>
        <p:txBody>
          <a:bodyPr/>
          <a:lstStyle/>
          <a:p>
            <a:fld id="{2A5DE2C1-730E-4DF2-964D-B4C61AD91AF6}" type="slidenum">
              <a:rPr lang="da-DK" smtClean="0"/>
              <a:t>33</a:t>
            </a:fld>
            <a:endParaRPr lang="da-DK" dirty="0"/>
          </a:p>
        </p:txBody>
      </p:sp>
      <p:pic>
        <p:nvPicPr>
          <p:cNvPr id="5" name="Billede 4">
            <a:extLst>
              <a:ext uri="{FF2B5EF4-FFF2-40B4-BE49-F238E27FC236}">
                <a16:creationId xmlns:a16="http://schemas.microsoft.com/office/drawing/2014/main" id="{FB1706CE-355F-4569-B137-53554738FF9E}"/>
              </a:ext>
            </a:extLst>
          </p:cNvPr>
          <p:cNvPicPr>
            <a:picLocks noChangeAspect="1"/>
          </p:cNvPicPr>
          <p:nvPr/>
        </p:nvPicPr>
        <p:blipFill rotWithShape="1">
          <a:blip r:embed="rId3">
            <a:extLst>
              <a:ext uri="{28A0092B-C50C-407E-A947-70E740481C1C}">
                <a14:useLocalDpi xmlns:a14="http://schemas.microsoft.com/office/drawing/2010/main" val="0"/>
              </a:ext>
            </a:extLst>
          </a:blip>
          <a:srcRect l="1040" t="3077" r="7534"/>
          <a:stretch/>
        </p:blipFill>
        <p:spPr>
          <a:xfrm>
            <a:off x="0" y="1169286"/>
            <a:ext cx="9144000" cy="4347945"/>
          </a:xfrm>
          <a:prstGeom prst="rect">
            <a:avLst/>
          </a:prstGeom>
        </p:spPr>
      </p:pic>
    </p:spTree>
    <p:extLst>
      <p:ext uri="{BB962C8B-B14F-4D97-AF65-F5344CB8AC3E}">
        <p14:creationId xmlns:p14="http://schemas.microsoft.com/office/powerpoint/2010/main" val="9370432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1E32924-4CE1-4B15-A646-AEB6B5C40A40}"/>
              </a:ext>
            </a:extLst>
          </p:cNvPr>
          <p:cNvSpPr>
            <a:spLocks noGrp="1"/>
          </p:cNvSpPr>
          <p:nvPr>
            <p:ph type="title"/>
          </p:nvPr>
        </p:nvSpPr>
        <p:spPr/>
        <p:txBody>
          <a:bodyPr/>
          <a:lstStyle/>
          <a:p>
            <a:r>
              <a:rPr lang="da-DK" sz="3200" dirty="0"/>
              <a:t>Aktiver</a:t>
            </a:r>
          </a:p>
        </p:txBody>
      </p:sp>
      <p:sp>
        <p:nvSpPr>
          <p:cNvPr id="2" name="Pladsholder til slidenummer 1">
            <a:extLst>
              <a:ext uri="{FF2B5EF4-FFF2-40B4-BE49-F238E27FC236}">
                <a16:creationId xmlns:a16="http://schemas.microsoft.com/office/drawing/2014/main" id="{F3B25BBA-3054-4CAD-9C53-2A0963043424}"/>
              </a:ext>
            </a:extLst>
          </p:cNvPr>
          <p:cNvSpPr>
            <a:spLocks noGrp="1"/>
          </p:cNvSpPr>
          <p:nvPr>
            <p:ph type="sldNum" sz="quarter" idx="10"/>
          </p:nvPr>
        </p:nvSpPr>
        <p:spPr/>
        <p:txBody>
          <a:bodyPr/>
          <a:lstStyle/>
          <a:p>
            <a:fld id="{2A5DE2C1-730E-4DF2-964D-B4C61AD91AF6}" type="slidenum">
              <a:rPr lang="da-DK" smtClean="0"/>
              <a:t>34</a:t>
            </a:fld>
            <a:endParaRPr lang="da-DK"/>
          </a:p>
        </p:txBody>
      </p:sp>
      <p:graphicFrame>
        <p:nvGraphicFramePr>
          <p:cNvPr id="5" name="Objekt 4">
            <a:extLst>
              <a:ext uri="{FF2B5EF4-FFF2-40B4-BE49-F238E27FC236}">
                <a16:creationId xmlns:a16="http://schemas.microsoft.com/office/drawing/2014/main" id="{F9995F36-4B33-475B-8D79-F140E570C537}"/>
              </a:ext>
            </a:extLst>
          </p:cNvPr>
          <p:cNvGraphicFramePr>
            <a:graphicFrameLocks noChangeAspect="1"/>
          </p:cNvGraphicFramePr>
          <p:nvPr>
            <p:extLst>
              <p:ext uri="{D42A27DB-BD31-4B8C-83A1-F6EECF244321}">
                <p14:modId xmlns:p14="http://schemas.microsoft.com/office/powerpoint/2010/main" val="811358618"/>
              </p:ext>
            </p:extLst>
          </p:nvPr>
        </p:nvGraphicFramePr>
        <p:xfrm>
          <a:off x="3957638" y="3233738"/>
          <a:ext cx="1228725" cy="390525"/>
        </p:xfrm>
        <a:graphic>
          <a:graphicData uri="http://schemas.openxmlformats.org/presentationml/2006/ole">
            <mc:AlternateContent xmlns:mc="http://schemas.openxmlformats.org/markup-compatibility/2006">
              <mc:Choice xmlns:v="urn:schemas-microsoft-com:vml" Requires="v">
                <p:oleObj name="Worksheet" r:id="rId2" imgW="1228703" imgH="390496" progId="Excel.Sheet.12">
                  <p:embed/>
                </p:oleObj>
              </mc:Choice>
              <mc:Fallback>
                <p:oleObj name="Worksheet" r:id="rId2" imgW="1228703" imgH="390496" progId="Excel.Sheet.12">
                  <p:embed/>
                  <p:pic>
                    <p:nvPicPr>
                      <p:cNvPr id="5" name="Objekt 4">
                        <a:extLst>
                          <a:ext uri="{FF2B5EF4-FFF2-40B4-BE49-F238E27FC236}">
                            <a16:creationId xmlns:a16="http://schemas.microsoft.com/office/drawing/2014/main" id="{F9995F36-4B33-475B-8D79-F140E570C537}"/>
                          </a:ext>
                        </a:extLst>
                      </p:cNvPr>
                      <p:cNvPicPr/>
                      <p:nvPr/>
                    </p:nvPicPr>
                    <p:blipFill>
                      <a:blip r:embed="rId3"/>
                      <a:stretch>
                        <a:fillRect/>
                      </a:stretch>
                    </p:blipFill>
                    <p:spPr>
                      <a:xfrm>
                        <a:off x="3957638" y="3233738"/>
                        <a:ext cx="1228725" cy="390525"/>
                      </a:xfrm>
                      <a:prstGeom prst="rect">
                        <a:avLst/>
                      </a:prstGeom>
                    </p:spPr>
                  </p:pic>
                </p:oleObj>
              </mc:Fallback>
            </mc:AlternateContent>
          </a:graphicData>
        </a:graphic>
      </p:graphicFrame>
      <p:pic>
        <p:nvPicPr>
          <p:cNvPr id="6" name="Billede 5">
            <a:extLst>
              <a:ext uri="{FF2B5EF4-FFF2-40B4-BE49-F238E27FC236}">
                <a16:creationId xmlns:a16="http://schemas.microsoft.com/office/drawing/2014/main" id="{22A68345-F623-4FE8-A9BF-7D77DE70574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7422" y="1511374"/>
            <a:ext cx="8604164" cy="3444727"/>
          </a:xfrm>
          <a:prstGeom prst="rect">
            <a:avLst/>
          </a:prstGeom>
        </p:spPr>
      </p:pic>
    </p:spTree>
    <p:extLst>
      <p:ext uri="{BB962C8B-B14F-4D97-AF65-F5344CB8AC3E}">
        <p14:creationId xmlns:p14="http://schemas.microsoft.com/office/powerpoint/2010/main" val="20497277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1E32924-4CE1-4B15-A646-AEB6B5C40A40}"/>
              </a:ext>
            </a:extLst>
          </p:cNvPr>
          <p:cNvSpPr>
            <a:spLocks noGrp="1"/>
          </p:cNvSpPr>
          <p:nvPr>
            <p:ph type="title"/>
          </p:nvPr>
        </p:nvSpPr>
        <p:spPr/>
        <p:txBody>
          <a:bodyPr/>
          <a:lstStyle/>
          <a:p>
            <a:r>
              <a:rPr lang="da-DK" sz="3200" dirty="0"/>
              <a:t>Passiver</a:t>
            </a:r>
          </a:p>
        </p:txBody>
      </p:sp>
      <p:sp>
        <p:nvSpPr>
          <p:cNvPr id="2" name="Pladsholder til slidenummer 1">
            <a:extLst>
              <a:ext uri="{FF2B5EF4-FFF2-40B4-BE49-F238E27FC236}">
                <a16:creationId xmlns:a16="http://schemas.microsoft.com/office/drawing/2014/main" id="{F3B25BBA-3054-4CAD-9C53-2A0963043424}"/>
              </a:ext>
            </a:extLst>
          </p:cNvPr>
          <p:cNvSpPr>
            <a:spLocks noGrp="1"/>
          </p:cNvSpPr>
          <p:nvPr>
            <p:ph type="sldNum" sz="quarter" idx="10"/>
          </p:nvPr>
        </p:nvSpPr>
        <p:spPr>
          <a:xfrm>
            <a:off x="7787680" y="6390853"/>
            <a:ext cx="899120" cy="385018"/>
          </a:xfrm>
        </p:spPr>
        <p:txBody>
          <a:bodyPr/>
          <a:lstStyle/>
          <a:p>
            <a:fld id="{2A5DE2C1-730E-4DF2-964D-B4C61AD91AF6}" type="slidenum">
              <a:rPr lang="da-DK" smtClean="0"/>
              <a:t>35</a:t>
            </a:fld>
            <a:endParaRPr lang="da-DK" dirty="0"/>
          </a:p>
        </p:txBody>
      </p:sp>
      <p:pic>
        <p:nvPicPr>
          <p:cNvPr id="5" name="Billede 4">
            <a:extLst>
              <a:ext uri="{FF2B5EF4-FFF2-40B4-BE49-F238E27FC236}">
                <a16:creationId xmlns:a16="http://schemas.microsoft.com/office/drawing/2014/main" id="{2FF6FC65-8C11-4F05-A6C6-4A18B4CC83C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1560" y="986578"/>
            <a:ext cx="8354173" cy="5253878"/>
          </a:xfrm>
          <a:prstGeom prst="rect">
            <a:avLst/>
          </a:prstGeom>
        </p:spPr>
      </p:pic>
    </p:spTree>
    <p:extLst>
      <p:ext uri="{BB962C8B-B14F-4D97-AF65-F5344CB8AC3E}">
        <p14:creationId xmlns:p14="http://schemas.microsoft.com/office/powerpoint/2010/main" val="2681878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6407DE-B4F1-452C-A059-CC67F4B3C20C}"/>
              </a:ext>
            </a:extLst>
          </p:cNvPr>
          <p:cNvSpPr>
            <a:spLocks noGrp="1"/>
          </p:cNvSpPr>
          <p:nvPr>
            <p:ph type="title"/>
          </p:nvPr>
        </p:nvSpPr>
        <p:spPr/>
        <p:txBody>
          <a:bodyPr/>
          <a:lstStyle/>
          <a:p>
            <a:r>
              <a:rPr lang="da-DK" sz="3200" dirty="0"/>
              <a:t>Gældsforpligtelser</a:t>
            </a:r>
          </a:p>
        </p:txBody>
      </p:sp>
      <p:sp>
        <p:nvSpPr>
          <p:cNvPr id="4" name="Pladsholder til slidenummer 3">
            <a:extLst>
              <a:ext uri="{FF2B5EF4-FFF2-40B4-BE49-F238E27FC236}">
                <a16:creationId xmlns:a16="http://schemas.microsoft.com/office/drawing/2014/main" id="{7FB8C949-731C-4787-B6E0-4FE8D032D627}"/>
              </a:ext>
            </a:extLst>
          </p:cNvPr>
          <p:cNvSpPr>
            <a:spLocks noGrp="1"/>
          </p:cNvSpPr>
          <p:nvPr>
            <p:ph type="sldNum" sz="quarter" idx="10"/>
          </p:nvPr>
        </p:nvSpPr>
        <p:spPr/>
        <p:txBody>
          <a:bodyPr/>
          <a:lstStyle/>
          <a:p>
            <a:fld id="{2A5DE2C1-730E-4DF2-964D-B4C61AD91AF6}" type="slidenum">
              <a:rPr lang="da-DK" smtClean="0"/>
              <a:t>36</a:t>
            </a:fld>
            <a:endParaRPr lang="da-DK" dirty="0"/>
          </a:p>
        </p:txBody>
      </p:sp>
      <p:pic>
        <p:nvPicPr>
          <p:cNvPr id="6" name="Billede 5">
            <a:extLst>
              <a:ext uri="{FF2B5EF4-FFF2-40B4-BE49-F238E27FC236}">
                <a16:creationId xmlns:a16="http://schemas.microsoft.com/office/drawing/2014/main" id="{B7950971-CE2F-4E75-B513-27D49D0131C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935668"/>
            <a:ext cx="8881856" cy="2861484"/>
          </a:xfrm>
          <a:prstGeom prst="rect">
            <a:avLst/>
          </a:prstGeom>
        </p:spPr>
      </p:pic>
    </p:spTree>
    <p:extLst>
      <p:ext uri="{BB962C8B-B14F-4D97-AF65-F5344CB8AC3E}">
        <p14:creationId xmlns:p14="http://schemas.microsoft.com/office/powerpoint/2010/main" val="5298094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10F03E-1781-4259-A0CC-22C0AF65C5CB}"/>
              </a:ext>
            </a:extLst>
          </p:cNvPr>
          <p:cNvSpPr>
            <a:spLocks noGrp="1"/>
          </p:cNvSpPr>
          <p:nvPr>
            <p:ph type="title"/>
          </p:nvPr>
        </p:nvSpPr>
        <p:spPr/>
        <p:txBody>
          <a:bodyPr/>
          <a:lstStyle/>
          <a:p>
            <a:r>
              <a:rPr lang="da-DK" sz="3600" dirty="0"/>
              <a:t>Rentesikringer</a:t>
            </a:r>
          </a:p>
        </p:txBody>
      </p:sp>
      <p:sp>
        <p:nvSpPr>
          <p:cNvPr id="4" name="Pladsholder til slidenummer 3">
            <a:extLst>
              <a:ext uri="{FF2B5EF4-FFF2-40B4-BE49-F238E27FC236}">
                <a16:creationId xmlns:a16="http://schemas.microsoft.com/office/drawing/2014/main" id="{76F458C0-EA03-413A-A0DA-D937BDE8C090}"/>
              </a:ext>
            </a:extLst>
          </p:cNvPr>
          <p:cNvSpPr>
            <a:spLocks noGrp="1"/>
          </p:cNvSpPr>
          <p:nvPr>
            <p:ph type="sldNum" sz="quarter" idx="10"/>
          </p:nvPr>
        </p:nvSpPr>
        <p:spPr/>
        <p:txBody>
          <a:bodyPr/>
          <a:lstStyle/>
          <a:p>
            <a:fld id="{2A5DE2C1-730E-4DF2-964D-B4C61AD91AF6}" type="slidenum">
              <a:rPr lang="da-DK" smtClean="0"/>
              <a:t>37</a:t>
            </a:fld>
            <a:endParaRPr lang="da-DK" dirty="0"/>
          </a:p>
        </p:txBody>
      </p:sp>
      <p:pic>
        <p:nvPicPr>
          <p:cNvPr id="6" name="Billede 5">
            <a:extLst>
              <a:ext uri="{FF2B5EF4-FFF2-40B4-BE49-F238E27FC236}">
                <a16:creationId xmlns:a16="http://schemas.microsoft.com/office/drawing/2014/main" id="{D577AD55-DD90-44EF-9CE7-45F52384C84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9774" y="883571"/>
            <a:ext cx="8089811" cy="3611785"/>
          </a:xfrm>
          <a:prstGeom prst="rect">
            <a:avLst/>
          </a:prstGeom>
        </p:spPr>
      </p:pic>
      <p:pic>
        <p:nvPicPr>
          <p:cNvPr id="8" name="Billede 7">
            <a:extLst>
              <a:ext uri="{FF2B5EF4-FFF2-40B4-BE49-F238E27FC236}">
                <a16:creationId xmlns:a16="http://schemas.microsoft.com/office/drawing/2014/main" id="{CC4114F4-833F-81FE-D080-C44367A09D4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6038" y="4604072"/>
            <a:ext cx="8089811" cy="1711980"/>
          </a:xfrm>
          <a:prstGeom prst="rect">
            <a:avLst/>
          </a:prstGeom>
        </p:spPr>
      </p:pic>
    </p:spTree>
    <p:extLst>
      <p:ext uri="{BB962C8B-B14F-4D97-AF65-F5344CB8AC3E}">
        <p14:creationId xmlns:p14="http://schemas.microsoft.com/office/powerpoint/2010/main" val="382589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BB9412-85D2-2EEE-CB4C-8ECEE260E7E7}"/>
              </a:ext>
            </a:extLst>
          </p:cNvPr>
          <p:cNvSpPr>
            <a:spLocks noGrp="1"/>
          </p:cNvSpPr>
          <p:nvPr>
            <p:ph type="title"/>
          </p:nvPr>
        </p:nvSpPr>
        <p:spPr>
          <a:xfrm>
            <a:off x="457200" y="174232"/>
            <a:ext cx="8229600" cy="1143000"/>
          </a:xfrm>
        </p:spPr>
        <p:txBody>
          <a:bodyPr/>
          <a:lstStyle/>
          <a:p>
            <a:r>
              <a:rPr lang="da-DK" dirty="0"/>
              <a:t>Baggrund for omlægning af renteswap i </a:t>
            </a:r>
            <a:br>
              <a:rPr lang="da-DK" dirty="0"/>
            </a:br>
            <a:r>
              <a:rPr lang="da-DK" dirty="0"/>
              <a:t>november 2023 i MCPF</a:t>
            </a:r>
          </a:p>
        </p:txBody>
      </p:sp>
      <p:sp>
        <p:nvSpPr>
          <p:cNvPr id="4" name="Pladsholder til slidenummer 3">
            <a:extLst>
              <a:ext uri="{FF2B5EF4-FFF2-40B4-BE49-F238E27FC236}">
                <a16:creationId xmlns:a16="http://schemas.microsoft.com/office/drawing/2014/main" id="{4252944E-977E-FC14-EAF5-0CFDF312F44E}"/>
              </a:ext>
            </a:extLst>
          </p:cNvPr>
          <p:cNvSpPr>
            <a:spLocks noGrp="1"/>
          </p:cNvSpPr>
          <p:nvPr>
            <p:ph type="sldNum" sz="quarter" idx="10"/>
          </p:nvPr>
        </p:nvSpPr>
        <p:spPr/>
        <p:txBody>
          <a:bodyPr/>
          <a:lstStyle/>
          <a:p>
            <a:fld id="{2A5DE2C1-730E-4DF2-964D-B4C61AD91AF6}" type="slidenum">
              <a:rPr lang="da-DK" smtClean="0"/>
              <a:t>38</a:t>
            </a:fld>
            <a:endParaRPr lang="da-DK" dirty="0"/>
          </a:p>
        </p:txBody>
      </p:sp>
      <p:pic>
        <p:nvPicPr>
          <p:cNvPr id="5" name="Billede 4">
            <a:extLst>
              <a:ext uri="{FF2B5EF4-FFF2-40B4-BE49-F238E27FC236}">
                <a16:creationId xmlns:a16="http://schemas.microsoft.com/office/drawing/2014/main" id="{0C82648B-E46F-051D-C835-0EDD7FD047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25009" y="1317232"/>
            <a:ext cx="7272134" cy="4776064"/>
          </a:xfrm>
          <a:prstGeom prst="rect">
            <a:avLst/>
          </a:prstGeom>
        </p:spPr>
      </p:pic>
    </p:spTree>
    <p:extLst>
      <p:ext uri="{BB962C8B-B14F-4D97-AF65-F5344CB8AC3E}">
        <p14:creationId xmlns:p14="http://schemas.microsoft.com/office/powerpoint/2010/main" val="10044239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0CA915-8ED3-B222-A3F2-AAA0E576B53D}"/>
              </a:ext>
            </a:extLst>
          </p:cNvPr>
          <p:cNvSpPr>
            <a:spLocks noGrp="1"/>
          </p:cNvSpPr>
          <p:nvPr>
            <p:ph type="title"/>
          </p:nvPr>
        </p:nvSpPr>
        <p:spPr/>
        <p:txBody>
          <a:bodyPr/>
          <a:lstStyle/>
          <a:p>
            <a:r>
              <a:rPr lang="da-DK" dirty="0"/>
              <a:t>Investeringer og vedligeholdelse siden 2018</a:t>
            </a:r>
          </a:p>
        </p:txBody>
      </p:sp>
      <p:sp>
        <p:nvSpPr>
          <p:cNvPr id="4" name="Pladsholder til slidenummer 3">
            <a:extLst>
              <a:ext uri="{FF2B5EF4-FFF2-40B4-BE49-F238E27FC236}">
                <a16:creationId xmlns:a16="http://schemas.microsoft.com/office/drawing/2014/main" id="{9EE62F82-8C83-E068-F487-BAAB7AED166B}"/>
              </a:ext>
            </a:extLst>
          </p:cNvPr>
          <p:cNvSpPr>
            <a:spLocks noGrp="1"/>
          </p:cNvSpPr>
          <p:nvPr>
            <p:ph type="sldNum" sz="quarter" idx="10"/>
          </p:nvPr>
        </p:nvSpPr>
        <p:spPr/>
        <p:txBody>
          <a:bodyPr/>
          <a:lstStyle/>
          <a:p>
            <a:fld id="{2A5DE2C1-730E-4DF2-964D-B4C61AD91AF6}" type="slidenum">
              <a:rPr lang="da-DK" smtClean="0"/>
              <a:t>39</a:t>
            </a:fld>
            <a:endParaRPr lang="da-DK" dirty="0"/>
          </a:p>
        </p:txBody>
      </p:sp>
      <p:pic>
        <p:nvPicPr>
          <p:cNvPr id="5" name="Billede 4">
            <a:extLst>
              <a:ext uri="{FF2B5EF4-FFF2-40B4-BE49-F238E27FC236}">
                <a16:creationId xmlns:a16="http://schemas.microsoft.com/office/drawing/2014/main" id="{CA78DBEA-5283-9475-3574-57EF91670F17}"/>
              </a:ext>
            </a:extLst>
          </p:cNvPr>
          <p:cNvPicPr>
            <a:picLocks noChangeAspect="1"/>
          </p:cNvPicPr>
          <p:nvPr/>
        </p:nvPicPr>
        <p:blipFill>
          <a:blip r:embed="rId2"/>
          <a:stretch>
            <a:fillRect/>
          </a:stretch>
        </p:blipFill>
        <p:spPr>
          <a:xfrm>
            <a:off x="0" y="1067764"/>
            <a:ext cx="7956376" cy="5858674"/>
          </a:xfrm>
          <a:prstGeom prst="rect">
            <a:avLst/>
          </a:prstGeom>
        </p:spPr>
      </p:pic>
    </p:spTree>
    <p:extLst>
      <p:ext uri="{BB962C8B-B14F-4D97-AF65-F5344CB8AC3E}">
        <p14:creationId xmlns:p14="http://schemas.microsoft.com/office/powerpoint/2010/main" val="1816426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title" idx="4294967295"/>
          </p:nvPr>
        </p:nvSpPr>
        <p:spPr bwMode="auto">
          <a:xfrm>
            <a:off x="45720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a-DK" sz="2800" b="1" dirty="0">
                <a:latin typeface="Arial" charset="0"/>
              </a:rPr>
              <a:t>Dagsorden</a:t>
            </a:r>
          </a:p>
        </p:txBody>
      </p:sp>
      <p:sp>
        <p:nvSpPr>
          <p:cNvPr id="6147" name="Rectangle 11"/>
          <p:cNvSpPr>
            <a:spLocks noGrp="1" noChangeArrowheads="1"/>
          </p:cNvSpPr>
          <p:nvPr>
            <p:ph type="body" idx="4294967295"/>
          </p:nvPr>
        </p:nvSpPr>
        <p:spPr bwMode="auto">
          <a:xfrm>
            <a:off x="251520" y="1129829"/>
            <a:ext cx="8795794" cy="52514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dirigent og referent.</a:t>
            </a:r>
          </a:p>
          <a:p>
            <a:pPr marL="342900" lvl="0" indent="-342900">
              <a:lnSpc>
                <a:spcPct val="115000"/>
              </a:lnSpc>
              <a:buFont typeface="+mj-lt"/>
              <a:buAutoNum type="arabicPeriod"/>
            </a:pPr>
            <a:r>
              <a:rPr lang="da-DK" sz="2000" b="1" dirty="0">
                <a:solidFill>
                  <a:schemeClr val="bg2"/>
                </a:solidFill>
                <a:effectLst/>
                <a:latin typeface="Arial" panose="020B0604020202020204" pitchFamily="34" charset="0"/>
                <a:ea typeface="Times New Roman" panose="02020603050405020304" pitchFamily="18" charset="0"/>
                <a:cs typeface="Times New Roman" panose="02020603050405020304" pitchFamily="18" charset="0"/>
              </a:rPr>
              <a:t>Bestyrelsens beretning v/bestyrelsesformand Flemming Lindeløv.</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Fremlæggelse af årsregnskab v/ adm. direktør Mogens V. Møller.</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Fordeling af årets overskud eller underskud efter forslag fra bestyrelsen. </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Fremlæggelse af og vejledende afstemning om selskabets vederlagsrapport</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medlemmer til bestyrelsen </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revisor</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fra bestyrelsen / aktionærerne.</a:t>
            </a:r>
          </a:p>
          <a:p>
            <a:pPr marL="742950" lvl="1" indent="-28575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om bemyndigelse til erhvervelse af egne aktier</a:t>
            </a:r>
          </a:p>
          <a:p>
            <a:pPr marL="742950" lvl="1" indent="-28575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om bemyndigelse til kapitalforhøjelse</a:t>
            </a:r>
          </a:p>
          <a:p>
            <a:pPr marL="342900" lvl="0" indent="-342900" algn="just">
              <a:lnSpc>
                <a:spcPct val="115000"/>
              </a:lnSpc>
              <a:spcAft>
                <a:spcPts val="1000"/>
              </a:spcAft>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Eventuelt</a:t>
            </a:r>
          </a:p>
          <a:p>
            <a:pPr marL="0" indent="0" algn="just">
              <a:lnSpc>
                <a:spcPct val="115000"/>
              </a:lnSpc>
              <a:spcAft>
                <a:spcPts val="1000"/>
              </a:spcAft>
              <a:buNone/>
            </a:pPr>
            <a:r>
              <a:rPr lang="da-DK" sz="2000" dirty="0">
                <a:latin typeface="Arial" panose="020B0604020202020204" pitchFamily="34" charset="0"/>
                <a:ea typeface="Times New Roman" panose="02020603050405020304" pitchFamily="18" charset="0"/>
                <a:cs typeface="Times New Roman" panose="02020603050405020304" pitchFamily="18" charset="0"/>
              </a:rPr>
              <a:t> Efterfølgende orientering om </a:t>
            </a:r>
            <a:r>
              <a:rPr lang="da-DK" sz="2000" dirty="0" err="1">
                <a:latin typeface="Arial" panose="020B0604020202020204" pitchFamily="34" charset="0"/>
                <a:ea typeface="Times New Roman" panose="02020603050405020304" pitchFamily="18" charset="0"/>
                <a:cs typeface="Times New Roman" panose="02020603050405020304" pitchFamily="18" charset="0"/>
              </a:rPr>
              <a:t>Mejlbryggen</a:t>
            </a:r>
            <a:r>
              <a:rPr lang="da-DK" sz="2000" dirty="0">
                <a:latin typeface="Arial" panose="020B0604020202020204" pitchFamily="34" charset="0"/>
                <a:ea typeface="Times New Roman" panose="02020603050405020304" pitchFamily="18" charset="0"/>
                <a:cs typeface="Times New Roman" panose="02020603050405020304" pitchFamily="18" charset="0"/>
              </a:rPr>
              <a:t> på Aarhus Ø</a:t>
            </a:r>
            <a:endParaRPr lang="da-DK" sz="2000" dirty="0">
              <a:effectLst/>
              <a:latin typeface="Arial" panose="020B0604020202020204" pitchFamily="34" charset="0"/>
              <a:ea typeface="Times New Roman" panose="02020603050405020304" pitchFamily="18" charset="0"/>
              <a:cs typeface="Times New Roman" panose="02020603050405020304" pitchFamily="18" charset="0"/>
            </a:endParaRPr>
          </a:p>
          <a:p>
            <a:pPr marL="533400" indent="-533400" eaLnBrk="1" hangingPunct="1">
              <a:lnSpc>
                <a:spcPct val="80000"/>
              </a:lnSpc>
              <a:buFont typeface="Wingdings" pitchFamily="2" charset="2"/>
              <a:buAutoNum type="arabicPeriod"/>
            </a:pPr>
            <a:endParaRPr lang="da-DK" sz="2000" dirty="0">
              <a:latin typeface="Arial" charset="0"/>
            </a:endParaRPr>
          </a:p>
        </p:txBody>
      </p:sp>
      <p:sp>
        <p:nvSpPr>
          <p:cNvPr id="2" name="Pladsholder til slidenummer 1">
            <a:extLst>
              <a:ext uri="{FF2B5EF4-FFF2-40B4-BE49-F238E27FC236}">
                <a16:creationId xmlns:a16="http://schemas.microsoft.com/office/drawing/2014/main" id="{3CFEEA82-4C63-42A2-84A8-35E2C97D8150}"/>
              </a:ext>
            </a:extLst>
          </p:cNvPr>
          <p:cNvSpPr>
            <a:spLocks noGrp="1"/>
          </p:cNvSpPr>
          <p:nvPr>
            <p:ph type="sldNum" sz="quarter" idx="10"/>
          </p:nvPr>
        </p:nvSpPr>
        <p:spPr/>
        <p:txBody>
          <a:bodyPr/>
          <a:lstStyle/>
          <a:p>
            <a:fld id="{2A5DE2C1-730E-4DF2-964D-B4C61AD91AF6}" type="slidenum">
              <a:rPr lang="da-DK" smtClean="0"/>
              <a:t>4</a:t>
            </a:fld>
            <a:endParaRPr lang="da-DK"/>
          </a:p>
        </p:txBody>
      </p:sp>
    </p:spTree>
    <p:extLst>
      <p:ext uri="{BB962C8B-B14F-4D97-AF65-F5344CB8AC3E}">
        <p14:creationId xmlns:p14="http://schemas.microsoft.com/office/powerpoint/2010/main" val="24583256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45363F-7445-4BF2-431E-3B03D7BE2874}"/>
              </a:ext>
            </a:extLst>
          </p:cNvPr>
          <p:cNvSpPr>
            <a:spLocks noGrp="1"/>
          </p:cNvSpPr>
          <p:nvPr>
            <p:ph type="title"/>
          </p:nvPr>
        </p:nvSpPr>
        <p:spPr/>
        <p:txBody>
          <a:bodyPr/>
          <a:lstStyle/>
          <a:p>
            <a:r>
              <a:rPr lang="da-DK" sz="3200" dirty="0"/>
              <a:t>Skattesag hos tyske </a:t>
            </a:r>
            <a:r>
              <a:rPr lang="da-DK" sz="3200" dirty="0" err="1"/>
              <a:t>finanzamt</a:t>
            </a:r>
            <a:endParaRPr lang="da-DK" sz="3200" dirty="0"/>
          </a:p>
        </p:txBody>
      </p:sp>
      <p:sp>
        <p:nvSpPr>
          <p:cNvPr id="3" name="Pladsholder til indhold 2">
            <a:extLst>
              <a:ext uri="{FF2B5EF4-FFF2-40B4-BE49-F238E27FC236}">
                <a16:creationId xmlns:a16="http://schemas.microsoft.com/office/drawing/2014/main" id="{8AC49EDE-C95B-0823-EA37-38DD8ADE4522}"/>
              </a:ext>
            </a:extLst>
          </p:cNvPr>
          <p:cNvSpPr>
            <a:spLocks noGrp="1"/>
          </p:cNvSpPr>
          <p:nvPr>
            <p:ph idx="1"/>
          </p:nvPr>
        </p:nvSpPr>
        <p:spPr/>
        <p:txBody>
          <a:bodyPr/>
          <a:lstStyle/>
          <a:p>
            <a:pPr algn="l"/>
            <a:r>
              <a:rPr lang="da-DK" sz="2400" b="1" i="0" u="none" strike="noStrike" baseline="0" dirty="0">
                <a:latin typeface="Chevin-Light"/>
              </a:rPr>
              <a:t>Det tyske skattevæsen er af den opfattelse, at den afsatte udskudte skat for en række tyske selskaber skal indbetales, </a:t>
            </a:r>
            <a:r>
              <a:rPr lang="da-DK" sz="2400" b="0" i="0" u="none" strike="noStrike" baseline="0" dirty="0">
                <a:latin typeface="Chevin-Light"/>
              </a:rPr>
              <a:t>hvilket strider mod både den eksisterende tyske skattelovgivning og den danske tyske dobbeltbeskatningsoverenskomst. </a:t>
            </a:r>
            <a:r>
              <a:rPr lang="da-DK" sz="2400" b="1" i="0" u="none" strike="noStrike" baseline="0" dirty="0">
                <a:latin typeface="Chevin-Light"/>
              </a:rPr>
              <a:t>Beløbet udgør ca. 75 mio. DKK. Den udskudte skat er afsat</a:t>
            </a:r>
            <a:r>
              <a:rPr lang="da-DK" sz="2400" b="0" i="0" u="none" strike="noStrike" baseline="0" dirty="0">
                <a:latin typeface="Chevin-Light"/>
              </a:rPr>
              <a:t> og vil blive afregnet når de enkelte ejendomme sælges, og det er fortsat Tyskland der har beskatningsretten. </a:t>
            </a:r>
            <a:r>
              <a:rPr lang="da-DK" sz="2400" b="1" i="0" u="none" strike="noStrike" baseline="0" dirty="0">
                <a:latin typeface="Chevin-Light"/>
              </a:rPr>
              <a:t>Selskabets skattemæssige rådgivere er enige i, at der er tale om en absurditet, og selskabet har ikke accepteret afgørelsen</a:t>
            </a:r>
            <a:r>
              <a:rPr lang="da-DK" sz="2400" b="0" i="0" u="none" strike="noStrike" baseline="0" dirty="0">
                <a:latin typeface="Chevin-Light"/>
              </a:rPr>
              <a:t>. Beløbet er derfor ikke </a:t>
            </a:r>
            <a:r>
              <a:rPr lang="da-DK" sz="2400" b="0" i="0" u="none" strike="noStrike" baseline="0" dirty="0" err="1">
                <a:latin typeface="Chevin-Light"/>
              </a:rPr>
              <a:t>omklassificeret</a:t>
            </a:r>
            <a:r>
              <a:rPr lang="da-DK" sz="2400" b="0" i="0" u="none" strike="noStrike" baseline="0" dirty="0">
                <a:latin typeface="Chevin-Light"/>
              </a:rPr>
              <a:t> til skyldig selskabsskat.</a:t>
            </a:r>
            <a:endParaRPr lang="da-DK" sz="2400" dirty="0"/>
          </a:p>
        </p:txBody>
      </p:sp>
      <p:sp>
        <p:nvSpPr>
          <p:cNvPr id="4" name="Pladsholder til slidenummer 3">
            <a:extLst>
              <a:ext uri="{FF2B5EF4-FFF2-40B4-BE49-F238E27FC236}">
                <a16:creationId xmlns:a16="http://schemas.microsoft.com/office/drawing/2014/main" id="{998D6569-ECD7-075E-F1B3-8CA84B8E5BF0}"/>
              </a:ext>
            </a:extLst>
          </p:cNvPr>
          <p:cNvSpPr>
            <a:spLocks noGrp="1"/>
          </p:cNvSpPr>
          <p:nvPr>
            <p:ph type="sldNum" sz="quarter" idx="10"/>
          </p:nvPr>
        </p:nvSpPr>
        <p:spPr/>
        <p:txBody>
          <a:bodyPr/>
          <a:lstStyle/>
          <a:p>
            <a:fld id="{2A5DE2C1-730E-4DF2-964D-B4C61AD91AF6}" type="slidenum">
              <a:rPr lang="da-DK" smtClean="0"/>
              <a:t>40</a:t>
            </a:fld>
            <a:endParaRPr lang="da-DK" dirty="0"/>
          </a:p>
        </p:txBody>
      </p:sp>
    </p:spTree>
    <p:extLst>
      <p:ext uri="{BB962C8B-B14F-4D97-AF65-F5344CB8AC3E}">
        <p14:creationId xmlns:p14="http://schemas.microsoft.com/office/powerpoint/2010/main" val="23410778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title" idx="4294967295"/>
          </p:nvPr>
        </p:nvSpPr>
        <p:spPr bwMode="auto">
          <a:xfrm>
            <a:off x="45720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a-DK" sz="2800" b="1" dirty="0">
                <a:latin typeface="Arial" charset="0"/>
              </a:rPr>
              <a:t>Dagsorden</a:t>
            </a:r>
          </a:p>
        </p:txBody>
      </p:sp>
      <p:sp>
        <p:nvSpPr>
          <p:cNvPr id="6147" name="Rectangle 11"/>
          <p:cNvSpPr>
            <a:spLocks noGrp="1" noChangeArrowheads="1"/>
          </p:cNvSpPr>
          <p:nvPr>
            <p:ph type="body" idx="4294967295"/>
          </p:nvPr>
        </p:nvSpPr>
        <p:spPr bwMode="auto">
          <a:xfrm>
            <a:off x="196118" y="980728"/>
            <a:ext cx="8795794" cy="52514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dirigent og referent.</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Bestyrelsens beretning v/bestyrelsesformand Flemming Lindeløv.</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Fremlæggelse af årsregnskab v/ adm. direktør Mogens V. Møller.</a:t>
            </a:r>
          </a:p>
          <a:p>
            <a:pPr marL="342900" lvl="0" indent="-342900">
              <a:lnSpc>
                <a:spcPct val="115000"/>
              </a:lnSpc>
              <a:buFont typeface="+mj-lt"/>
              <a:buAutoNum type="arabicPeriod"/>
            </a:pPr>
            <a:r>
              <a:rPr lang="da-DK" sz="2000" b="1" dirty="0">
                <a:effectLst/>
                <a:latin typeface="Arial" panose="020B0604020202020204" pitchFamily="34" charset="0"/>
                <a:ea typeface="Times New Roman" panose="02020603050405020304" pitchFamily="18" charset="0"/>
                <a:cs typeface="Times New Roman" panose="02020603050405020304" pitchFamily="18" charset="0"/>
              </a:rPr>
              <a:t>Fordeling af årets overskud eller underskud efter forslag fra bestyrelsen</a:t>
            </a:r>
            <a:r>
              <a:rPr lang="da-DK" sz="2000" dirty="0">
                <a:effectLst/>
                <a:latin typeface="Arial" panose="020B0604020202020204" pitchFamily="34" charset="0"/>
                <a:ea typeface="Times New Roman" panose="02020603050405020304" pitchFamily="18" charset="0"/>
                <a:cs typeface="Times New Roman" panose="02020603050405020304" pitchFamily="18" charset="0"/>
              </a:rPr>
              <a:t>. </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Fremlæggelse af og vejledende afstemning om selskabets vederlagsrapport</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medlemmer til bestyrelsen </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revisor</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fra bestyrelsen / aktionærerne.</a:t>
            </a:r>
          </a:p>
          <a:p>
            <a:pPr marL="742950" lvl="1" indent="-28575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om bemyndigelse til erhvervelse af egne aktier</a:t>
            </a:r>
          </a:p>
          <a:p>
            <a:pPr marL="742950" lvl="1" indent="-28575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om bemyndigelse til kapitalforhøjelse</a:t>
            </a:r>
          </a:p>
          <a:p>
            <a:pPr marL="342900" lvl="0" indent="-342900" algn="just">
              <a:lnSpc>
                <a:spcPct val="115000"/>
              </a:lnSpc>
              <a:spcAft>
                <a:spcPts val="1000"/>
              </a:spcAft>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Eventuelt</a:t>
            </a:r>
          </a:p>
          <a:p>
            <a:pPr marL="0" indent="0" algn="just">
              <a:lnSpc>
                <a:spcPct val="115000"/>
              </a:lnSpc>
              <a:spcAft>
                <a:spcPts val="1000"/>
              </a:spcAft>
              <a:buNone/>
            </a:pPr>
            <a:r>
              <a:rPr lang="da-DK" sz="2000" dirty="0">
                <a:latin typeface="Arial" panose="020B0604020202020204" pitchFamily="34" charset="0"/>
                <a:ea typeface="Times New Roman" panose="02020603050405020304" pitchFamily="18" charset="0"/>
                <a:cs typeface="Times New Roman" panose="02020603050405020304" pitchFamily="18" charset="0"/>
              </a:rPr>
              <a:t>Efterfølgende orientering om </a:t>
            </a:r>
            <a:r>
              <a:rPr lang="da-DK" sz="2000" dirty="0" err="1">
                <a:latin typeface="Arial" panose="020B0604020202020204" pitchFamily="34" charset="0"/>
                <a:ea typeface="Times New Roman" panose="02020603050405020304" pitchFamily="18" charset="0"/>
                <a:cs typeface="Times New Roman" panose="02020603050405020304" pitchFamily="18" charset="0"/>
              </a:rPr>
              <a:t>Mejlbryggen</a:t>
            </a:r>
            <a:r>
              <a:rPr lang="da-DK" sz="2000" dirty="0">
                <a:latin typeface="Arial" panose="020B0604020202020204" pitchFamily="34" charset="0"/>
                <a:ea typeface="Times New Roman" panose="02020603050405020304" pitchFamily="18" charset="0"/>
                <a:cs typeface="Times New Roman" panose="02020603050405020304" pitchFamily="18" charset="0"/>
              </a:rPr>
              <a:t> – Aarhus Ø</a:t>
            </a:r>
            <a:endParaRPr lang="da-DK" sz="2000" dirty="0">
              <a:effectLst/>
              <a:latin typeface="Arial" panose="020B0604020202020204" pitchFamily="34" charset="0"/>
              <a:ea typeface="Times New Roman" panose="02020603050405020304" pitchFamily="18" charset="0"/>
              <a:cs typeface="Times New Roman" panose="02020603050405020304" pitchFamily="18" charset="0"/>
            </a:endParaRPr>
          </a:p>
          <a:p>
            <a:pPr marL="533400" indent="-533400" eaLnBrk="1" hangingPunct="1">
              <a:lnSpc>
                <a:spcPct val="80000"/>
              </a:lnSpc>
              <a:buFont typeface="Wingdings" pitchFamily="2" charset="2"/>
              <a:buAutoNum type="arabicPeriod"/>
            </a:pPr>
            <a:endParaRPr lang="da-DK" sz="2000" dirty="0">
              <a:latin typeface="Arial" charset="0"/>
            </a:endParaRPr>
          </a:p>
        </p:txBody>
      </p:sp>
      <p:sp>
        <p:nvSpPr>
          <p:cNvPr id="2" name="Pladsholder til slidenummer 1">
            <a:extLst>
              <a:ext uri="{FF2B5EF4-FFF2-40B4-BE49-F238E27FC236}">
                <a16:creationId xmlns:a16="http://schemas.microsoft.com/office/drawing/2014/main" id="{3CFEEA82-4C63-42A2-84A8-35E2C97D8150}"/>
              </a:ext>
            </a:extLst>
          </p:cNvPr>
          <p:cNvSpPr>
            <a:spLocks noGrp="1"/>
          </p:cNvSpPr>
          <p:nvPr>
            <p:ph type="sldNum" sz="quarter" idx="10"/>
          </p:nvPr>
        </p:nvSpPr>
        <p:spPr>
          <a:xfrm>
            <a:off x="7956376" y="6383524"/>
            <a:ext cx="1008112" cy="360040"/>
          </a:xfrm>
        </p:spPr>
        <p:txBody>
          <a:bodyPr/>
          <a:lstStyle/>
          <a:p>
            <a:fld id="{2A5DE2C1-730E-4DF2-964D-B4C61AD91AF6}" type="slidenum">
              <a:rPr lang="da-DK" smtClean="0"/>
              <a:t>41</a:t>
            </a:fld>
            <a:endParaRPr lang="da-DK" dirty="0"/>
          </a:p>
        </p:txBody>
      </p:sp>
    </p:spTree>
    <p:extLst>
      <p:ext uri="{BB962C8B-B14F-4D97-AF65-F5344CB8AC3E}">
        <p14:creationId xmlns:p14="http://schemas.microsoft.com/office/powerpoint/2010/main" val="36126368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303377" y="116632"/>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a-DK" sz="3200" dirty="0">
                <a:latin typeface="Arial" panose="020B0604020202020204" pitchFamily="34" charset="0"/>
                <a:cs typeface="Arial" panose="020B0604020202020204" pitchFamily="34" charset="0"/>
              </a:rPr>
              <a:t>Fordeling af årets over- / underskud</a:t>
            </a:r>
          </a:p>
        </p:txBody>
      </p:sp>
      <p:sp>
        <p:nvSpPr>
          <p:cNvPr id="34819" name="Rectangle 3"/>
          <p:cNvSpPr>
            <a:spLocks noGrp="1" noChangeArrowheads="1"/>
          </p:cNvSpPr>
          <p:nvPr>
            <p:ph type="body" idx="1"/>
          </p:nvPr>
        </p:nvSpPr>
        <p:spPr bwMode="auto">
          <a:xfrm>
            <a:off x="0" y="1335683"/>
            <a:ext cx="8532440" cy="50405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a-DK" dirty="0">
                <a:latin typeface="Arial" panose="020B0604020202020204" pitchFamily="34" charset="0"/>
                <a:cs typeface="Arial" panose="020B0604020202020204" pitchFamily="34" charset="0"/>
              </a:rPr>
              <a:t>Årets resultat på DKK 92,6 mio. er fordelt således mellem moderselskabet og ikke-kontrollerende interesser: </a:t>
            </a:r>
          </a:p>
          <a:p>
            <a:r>
              <a:rPr lang="da-DK" dirty="0">
                <a:latin typeface="Arial" panose="020B0604020202020204" pitchFamily="34" charset="0"/>
                <a:cs typeface="Arial" panose="020B0604020202020204" pitchFamily="34" charset="0"/>
              </a:rPr>
              <a:t> </a:t>
            </a:r>
            <a:r>
              <a:rPr lang="da-DK" sz="2800" dirty="0">
                <a:latin typeface="Arial" panose="020B0604020202020204" pitchFamily="34" charset="0"/>
                <a:cs typeface="Arial" panose="020B0604020202020204" pitchFamily="34" charset="0"/>
              </a:rPr>
              <a:t>Moderselskabets aktionærer   55,218 mio. DKK</a:t>
            </a:r>
          </a:p>
          <a:p>
            <a:r>
              <a:rPr lang="da-DK" sz="2800" dirty="0">
                <a:latin typeface="Arial" panose="020B0604020202020204" pitchFamily="34" charset="0"/>
                <a:cs typeface="Arial" panose="020B0604020202020204" pitchFamily="34" charset="0"/>
              </a:rPr>
              <a:t> Ikke kontrollerende interesser  37,448mio. DKK</a:t>
            </a:r>
          </a:p>
          <a:p>
            <a:endParaRPr lang="da-DK" sz="2800" dirty="0">
              <a:latin typeface="Arial" panose="020B0604020202020204" pitchFamily="34" charset="0"/>
              <a:cs typeface="Arial" panose="020B0604020202020204" pitchFamily="34" charset="0"/>
            </a:endParaRPr>
          </a:p>
          <a:p>
            <a:r>
              <a:rPr lang="da-DK" sz="2800" dirty="0">
                <a:latin typeface="Arial" panose="020B0604020202020204" pitchFamily="34" charset="0"/>
                <a:cs typeface="Arial" panose="020B0604020202020204" pitchFamily="34" charset="0"/>
              </a:rPr>
              <a:t>Bestyrelsen foreslår, at der ikke udbetales udbytte.</a:t>
            </a:r>
          </a:p>
          <a:p>
            <a:endParaRPr lang="da-DK" sz="2800" dirty="0">
              <a:latin typeface="Arial" panose="020B0604020202020204" pitchFamily="34" charset="0"/>
              <a:cs typeface="Arial" panose="020B0604020202020204" pitchFamily="34" charset="0"/>
            </a:endParaRPr>
          </a:p>
        </p:txBody>
      </p:sp>
      <p:sp>
        <p:nvSpPr>
          <p:cNvPr id="5" name="Pladsholder til diasnummer 1"/>
          <p:cNvSpPr txBox="1">
            <a:spLocks/>
          </p:cNvSpPr>
          <p:nvPr/>
        </p:nvSpPr>
        <p:spPr>
          <a:xfrm>
            <a:off x="8532440" y="6376243"/>
            <a:ext cx="432048" cy="365125"/>
          </a:xfrm>
          <a:prstGeom prst="rect">
            <a:avLst/>
          </a:prstGeom>
        </p:spPr>
        <p:txBody>
          <a:bodyPr/>
          <a:lstStyle>
            <a:defPPr>
              <a:defRPr lang="da-DK"/>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fld id="{2A5DE2C1-730E-4DF2-964D-B4C61AD91AF6}" type="slidenum">
              <a:rPr lang="da-DK" sz="1600" smtClean="0"/>
              <a:pPr/>
              <a:t>42</a:t>
            </a:fld>
            <a:endParaRPr lang="da-DK" sz="1600" dirty="0"/>
          </a:p>
        </p:txBody>
      </p:sp>
      <p:sp>
        <p:nvSpPr>
          <p:cNvPr id="3" name="Tekstfelt 2">
            <a:extLst>
              <a:ext uri="{FF2B5EF4-FFF2-40B4-BE49-F238E27FC236}">
                <a16:creationId xmlns:a16="http://schemas.microsoft.com/office/drawing/2014/main" id="{6BD73D09-049C-EBD7-3EE2-4BA7128E458A}"/>
              </a:ext>
            </a:extLst>
          </p:cNvPr>
          <p:cNvSpPr txBox="1"/>
          <p:nvPr/>
        </p:nvSpPr>
        <p:spPr>
          <a:xfrm>
            <a:off x="-4501008" y="1124744"/>
            <a:ext cx="4662310" cy="3764107"/>
          </a:xfrm>
          <a:prstGeom prst="rect">
            <a:avLst/>
          </a:prstGeom>
          <a:noFill/>
        </p:spPr>
        <p:txBody>
          <a:bodyPr wrap="square">
            <a:spAutoFit/>
          </a:bodyPr>
          <a:lstStyle/>
          <a:p>
            <a:pPr marL="270510">
              <a:lnSpc>
                <a:spcPct val="115000"/>
              </a:lnSpc>
              <a:spcAft>
                <a:spcPts val="1000"/>
              </a:spcAft>
            </a:pPr>
            <a:r>
              <a:rPr lang="da-DK" sz="2400" dirty="0">
                <a:effectLst/>
                <a:latin typeface="Arial" panose="020B0604020202020204" pitchFamily="34" charset="0"/>
                <a:ea typeface="Times New Roman" panose="02020603050405020304" pitchFamily="18" charset="0"/>
                <a:cs typeface="Times New Roman" panose="02020603050405020304" pitchFamily="18" charset="0"/>
              </a:rPr>
              <a:t>155,684 mio. er fordelt således mellem moderselskabet og ikke-kontrollerende interesser: </a:t>
            </a:r>
            <a:endParaRPr lang="da-DK"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da-DK" sz="2400" dirty="0">
                <a:effectLst/>
                <a:latin typeface="Arial" panose="020B0604020202020204" pitchFamily="34" charset="0"/>
                <a:ea typeface="Times New Roman" panose="02020603050405020304" pitchFamily="18" charset="0"/>
                <a:cs typeface="Times New Roman" panose="02020603050405020304" pitchFamily="18" charset="0"/>
              </a:rPr>
              <a:t> </a:t>
            </a:r>
            <a:endParaRPr lang="da-DK"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270510">
              <a:lnSpc>
                <a:spcPct val="115000"/>
              </a:lnSpc>
              <a:spcAft>
                <a:spcPts val="1000"/>
              </a:spcAft>
            </a:pPr>
            <a:r>
              <a:rPr lang="da-DK" sz="2400" dirty="0">
                <a:effectLst/>
                <a:latin typeface="Arial" panose="020B0604020202020204" pitchFamily="34" charset="0"/>
                <a:ea typeface="Times New Roman" panose="02020603050405020304" pitchFamily="18" charset="0"/>
                <a:cs typeface="Times New Roman" panose="02020603050405020304" pitchFamily="18" charset="0"/>
              </a:rPr>
              <a:t>Moderselskabets aktionærer		109,019 mio. DKK</a:t>
            </a:r>
            <a:endParaRPr lang="da-DK" sz="20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da-DK" sz="2400" dirty="0">
                <a:effectLst/>
                <a:latin typeface="Arial" panose="020B0604020202020204" pitchFamily="34" charset="0"/>
                <a:ea typeface="Times New Roman" panose="02020603050405020304" pitchFamily="18" charset="0"/>
              </a:rPr>
              <a:t>Ikke kontrollerende interesser		  46,665 </a:t>
            </a:r>
            <a:endParaRPr lang="da-DK"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title" idx="4294967295"/>
          </p:nvPr>
        </p:nvSpPr>
        <p:spPr bwMode="auto">
          <a:xfrm>
            <a:off x="45720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a-DK" sz="2800" b="1" dirty="0">
                <a:latin typeface="Arial" charset="0"/>
              </a:rPr>
              <a:t>Dagsorden</a:t>
            </a:r>
          </a:p>
        </p:txBody>
      </p:sp>
      <p:sp>
        <p:nvSpPr>
          <p:cNvPr id="6147" name="Rectangle 11"/>
          <p:cNvSpPr>
            <a:spLocks noGrp="1" noChangeArrowheads="1"/>
          </p:cNvSpPr>
          <p:nvPr>
            <p:ph type="body" idx="4294967295"/>
          </p:nvPr>
        </p:nvSpPr>
        <p:spPr bwMode="auto">
          <a:xfrm>
            <a:off x="168694" y="1124743"/>
            <a:ext cx="8795794" cy="52514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dirigent og referent.</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Bestyrelsens beretning v/bestyrelsesformand Flemming Lindeløv.</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Fremlæggelse af årsregnskab v/ adm. direktør Mogens V. Møller.</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Fordeling af årets overskud eller underskud efter forslag fra bestyrelsen. </a:t>
            </a:r>
          </a:p>
          <a:p>
            <a:pPr marL="342900" lvl="0" indent="-342900">
              <a:lnSpc>
                <a:spcPct val="115000"/>
              </a:lnSpc>
              <a:buFont typeface="+mj-lt"/>
              <a:buAutoNum type="arabicPeriod"/>
            </a:pPr>
            <a:r>
              <a:rPr lang="da-DK" sz="2000" b="1" dirty="0">
                <a:effectLst/>
                <a:latin typeface="Arial" panose="020B0604020202020204" pitchFamily="34" charset="0"/>
                <a:ea typeface="Times New Roman" panose="02020603050405020304" pitchFamily="18" charset="0"/>
                <a:cs typeface="Times New Roman" panose="02020603050405020304" pitchFamily="18" charset="0"/>
              </a:rPr>
              <a:t>Fremlæggelse af og vejledende afstemning om selskabets vederlagsrapport</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medlemmer til bestyrelsen </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revisor</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fra bestyrelsen / aktionærerne.</a:t>
            </a:r>
          </a:p>
          <a:p>
            <a:pPr marL="742950" lvl="1" indent="-28575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om bemyndigelse til erhvervelse af egne aktier</a:t>
            </a:r>
          </a:p>
          <a:p>
            <a:pPr marL="742950" lvl="1" indent="-28575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om bemyndigelse til kapitalforhøjelse</a:t>
            </a:r>
          </a:p>
          <a:p>
            <a:pPr marL="342900" lvl="0" indent="-342900" algn="just">
              <a:lnSpc>
                <a:spcPct val="115000"/>
              </a:lnSpc>
              <a:spcAft>
                <a:spcPts val="1000"/>
              </a:spcAft>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Eventuelt</a:t>
            </a:r>
          </a:p>
          <a:p>
            <a:pPr marL="533400" indent="-533400" eaLnBrk="1" hangingPunct="1">
              <a:lnSpc>
                <a:spcPct val="80000"/>
              </a:lnSpc>
              <a:buFont typeface="Wingdings" pitchFamily="2" charset="2"/>
              <a:buAutoNum type="arabicPeriod"/>
            </a:pPr>
            <a:endParaRPr lang="da-DK" sz="2000" dirty="0">
              <a:latin typeface="Arial" charset="0"/>
            </a:endParaRPr>
          </a:p>
        </p:txBody>
      </p:sp>
      <p:sp>
        <p:nvSpPr>
          <p:cNvPr id="2" name="Pladsholder til slidenummer 1">
            <a:extLst>
              <a:ext uri="{FF2B5EF4-FFF2-40B4-BE49-F238E27FC236}">
                <a16:creationId xmlns:a16="http://schemas.microsoft.com/office/drawing/2014/main" id="{3CFEEA82-4C63-42A2-84A8-35E2C97D8150}"/>
              </a:ext>
            </a:extLst>
          </p:cNvPr>
          <p:cNvSpPr>
            <a:spLocks noGrp="1"/>
          </p:cNvSpPr>
          <p:nvPr>
            <p:ph type="sldNum" sz="quarter" idx="10"/>
          </p:nvPr>
        </p:nvSpPr>
        <p:spPr>
          <a:xfrm>
            <a:off x="7956376" y="6383524"/>
            <a:ext cx="1008112" cy="360040"/>
          </a:xfrm>
        </p:spPr>
        <p:txBody>
          <a:bodyPr/>
          <a:lstStyle/>
          <a:p>
            <a:fld id="{2A5DE2C1-730E-4DF2-964D-B4C61AD91AF6}" type="slidenum">
              <a:rPr lang="da-DK" smtClean="0"/>
              <a:t>43</a:t>
            </a:fld>
            <a:endParaRPr lang="da-DK" dirty="0"/>
          </a:p>
        </p:txBody>
      </p:sp>
    </p:spTree>
    <p:extLst>
      <p:ext uri="{BB962C8B-B14F-4D97-AF65-F5344CB8AC3E}">
        <p14:creationId xmlns:p14="http://schemas.microsoft.com/office/powerpoint/2010/main" val="40485565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E45F35-196F-4C10-9145-D159AC73C7E5}"/>
              </a:ext>
            </a:extLst>
          </p:cNvPr>
          <p:cNvSpPr>
            <a:spLocks noGrp="1"/>
          </p:cNvSpPr>
          <p:nvPr>
            <p:ph type="title"/>
          </p:nvPr>
        </p:nvSpPr>
        <p:spPr/>
        <p:txBody>
          <a:bodyPr/>
          <a:lstStyle/>
          <a:p>
            <a:r>
              <a:rPr lang="da-DK" sz="3200" dirty="0"/>
              <a:t>Vederlagsrapport 2023</a:t>
            </a:r>
          </a:p>
        </p:txBody>
      </p:sp>
      <p:sp>
        <p:nvSpPr>
          <p:cNvPr id="3" name="Pladsholder til tekst 2">
            <a:extLst>
              <a:ext uri="{FF2B5EF4-FFF2-40B4-BE49-F238E27FC236}">
                <a16:creationId xmlns:a16="http://schemas.microsoft.com/office/drawing/2014/main" id="{7ABB106D-6201-4121-A3E9-816150249FC2}"/>
              </a:ext>
            </a:extLst>
          </p:cNvPr>
          <p:cNvSpPr>
            <a:spLocks noGrp="1"/>
          </p:cNvSpPr>
          <p:nvPr>
            <p:ph type="body" idx="1"/>
          </p:nvPr>
        </p:nvSpPr>
        <p:spPr>
          <a:xfrm>
            <a:off x="457200" y="1535113"/>
            <a:ext cx="3250704" cy="453727"/>
          </a:xfrm>
        </p:spPr>
        <p:txBody>
          <a:bodyPr/>
          <a:lstStyle/>
          <a:p>
            <a:r>
              <a:rPr lang="da-DK" dirty="0"/>
              <a:t>Vederlagsrapport 2023</a:t>
            </a:r>
          </a:p>
        </p:txBody>
      </p:sp>
      <p:pic>
        <p:nvPicPr>
          <p:cNvPr id="9" name="Pladsholder til indhold 8">
            <a:extLst>
              <a:ext uri="{FF2B5EF4-FFF2-40B4-BE49-F238E27FC236}">
                <a16:creationId xmlns:a16="http://schemas.microsoft.com/office/drawing/2014/main" id="{C63C65EB-772C-4406-9C96-29C25FA4B664}"/>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a:stretch/>
        </p:blipFill>
        <p:spPr>
          <a:xfrm>
            <a:off x="457199" y="2307671"/>
            <a:ext cx="5987009" cy="4275692"/>
          </a:xfrm>
        </p:spPr>
      </p:pic>
    </p:spTree>
    <p:extLst>
      <p:ext uri="{BB962C8B-B14F-4D97-AF65-F5344CB8AC3E}">
        <p14:creationId xmlns:p14="http://schemas.microsoft.com/office/powerpoint/2010/main" val="3653172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EF79A1-12B0-4744-97B4-7925D0BEE159}"/>
              </a:ext>
            </a:extLst>
          </p:cNvPr>
          <p:cNvSpPr>
            <a:spLocks noGrp="1"/>
          </p:cNvSpPr>
          <p:nvPr>
            <p:ph type="title"/>
          </p:nvPr>
        </p:nvSpPr>
        <p:spPr/>
        <p:txBody>
          <a:bodyPr/>
          <a:lstStyle/>
          <a:p>
            <a:r>
              <a:rPr lang="da-DK" sz="3200" dirty="0"/>
              <a:t>God selskabsledelse (G)</a:t>
            </a:r>
          </a:p>
        </p:txBody>
      </p:sp>
      <p:sp>
        <p:nvSpPr>
          <p:cNvPr id="3" name="Pladsholder til indhold 2">
            <a:extLst>
              <a:ext uri="{FF2B5EF4-FFF2-40B4-BE49-F238E27FC236}">
                <a16:creationId xmlns:a16="http://schemas.microsoft.com/office/drawing/2014/main" id="{F4DFE88E-8AC7-4B82-B18A-B360675901F7}"/>
              </a:ext>
            </a:extLst>
          </p:cNvPr>
          <p:cNvSpPr>
            <a:spLocks noGrp="1"/>
          </p:cNvSpPr>
          <p:nvPr>
            <p:ph idx="1"/>
          </p:nvPr>
        </p:nvSpPr>
        <p:spPr>
          <a:xfrm>
            <a:off x="433650" y="1166018"/>
            <a:ext cx="8229600" cy="5691982"/>
          </a:xfrm>
        </p:spPr>
        <p:txBody>
          <a:bodyPr/>
          <a:lstStyle/>
          <a:p>
            <a:endParaRPr lang="da-DK" sz="2800" dirty="0">
              <a:latin typeface="Arial" panose="020B0604020202020204" pitchFamily="34" charset="0"/>
              <a:cs typeface="Arial" panose="020B0604020202020204" pitchFamily="34" charset="0"/>
            </a:endParaRPr>
          </a:p>
          <a:p>
            <a:pPr marL="0" indent="0">
              <a:buNone/>
            </a:pPr>
            <a:r>
              <a:rPr lang="da-DK" sz="2400" b="1" i="1" dirty="0">
                <a:latin typeface="Arial" panose="020B0604020202020204" pitchFamily="34" charset="0"/>
                <a:cs typeface="Arial" panose="020B0604020202020204" pitchFamily="34" charset="0"/>
              </a:rPr>
              <a:t>Kompensation af bestyrelse og direktion</a:t>
            </a:r>
          </a:p>
          <a:p>
            <a:r>
              <a:rPr lang="da-DK" sz="2000" dirty="0">
                <a:latin typeface="Arial" panose="020B0604020202020204" pitchFamily="34" charset="0"/>
                <a:cs typeface="Arial" panose="020B0604020202020204" pitchFamily="34" charset="0"/>
              </a:rPr>
              <a:t>Honorar pr </a:t>
            </a:r>
            <a:r>
              <a:rPr lang="da-DK" sz="2000" b="1" i="1" dirty="0">
                <a:latin typeface="Arial" panose="020B0604020202020204" pitchFamily="34" charset="0"/>
                <a:cs typeface="Arial" panose="020B0604020202020204" pitchFamily="34" charset="0"/>
              </a:rPr>
              <a:t>bestyrelsesmedlem</a:t>
            </a:r>
            <a:r>
              <a:rPr lang="da-DK" sz="2000" b="1" dirty="0">
                <a:latin typeface="Arial" panose="020B0604020202020204" pitchFamily="34" charset="0"/>
                <a:cs typeface="Arial" panose="020B0604020202020204" pitchFamily="34" charset="0"/>
              </a:rPr>
              <a:t> </a:t>
            </a:r>
            <a:r>
              <a:rPr lang="da-DK" sz="2000" dirty="0">
                <a:latin typeface="Arial" panose="020B0604020202020204" pitchFamily="34" charset="0"/>
                <a:cs typeface="Arial" panose="020B0604020202020204" pitchFamily="34" charset="0"/>
              </a:rPr>
              <a:t>siden 2020:  125.000,-DKK</a:t>
            </a:r>
          </a:p>
          <a:p>
            <a:r>
              <a:rPr lang="da-DK" sz="2000" dirty="0">
                <a:latin typeface="Arial" panose="020B0604020202020204" pitchFamily="34" charset="0"/>
                <a:cs typeface="Arial" panose="020B0604020202020204" pitchFamily="34" charset="0"/>
              </a:rPr>
              <a:t>                 Formanden får 2 X basishonorar</a:t>
            </a:r>
          </a:p>
          <a:p>
            <a:r>
              <a:rPr lang="da-DK" sz="2000" dirty="0">
                <a:latin typeface="Arial" panose="020B0604020202020204" pitchFamily="34" charset="0"/>
                <a:cs typeface="Arial" panose="020B0604020202020204" pitchFamily="34" charset="0"/>
              </a:rPr>
              <a:t>                 Næstformand får 1,5 X basishonorar</a:t>
            </a:r>
          </a:p>
          <a:p>
            <a:r>
              <a:rPr lang="da-DK" sz="2000" dirty="0">
                <a:latin typeface="Arial" panose="020B0604020202020204" pitchFamily="34" charset="0"/>
                <a:cs typeface="Arial" panose="020B0604020202020204" pitchFamily="34" charset="0"/>
              </a:rPr>
              <a:t>                 Ikke honorar som udvalgsmedlem </a:t>
            </a:r>
            <a:r>
              <a:rPr lang="da-DK" sz="2000" dirty="0" err="1">
                <a:latin typeface="Arial" panose="020B0604020202020204" pitchFamily="34" charset="0"/>
                <a:cs typeface="Arial" panose="020B0604020202020204" pitchFamily="34" charset="0"/>
              </a:rPr>
              <a:t>eksl</a:t>
            </a:r>
            <a:r>
              <a:rPr lang="da-DK" sz="2000" dirty="0">
                <a:latin typeface="Arial" panose="020B0604020202020204" pitchFamily="34" charset="0"/>
                <a:cs typeface="Arial" panose="020B0604020202020204" pitchFamily="34" charset="0"/>
              </a:rPr>
              <a:t> formanden for</a:t>
            </a:r>
          </a:p>
          <a:p>
            <a:r>
              <a:rPr lang="da-DK" sz="2000" dirty="0">
                <a:latin typeface="Arial" panose="020B0604020202020204" pitchFamily="34" charset="0"/>
                <a:cs typeface="Arial" panose="020B0604020202020204" pitchFamily="34" charset="0"/>
              </a:rPr>
              <a:t>Honorar til </a:t>
            </a:r>
            <a:r>
              <a:rPr lang="da-DK" sz="2000" b="1" i="1" dirty="0">
                <a:latin typeface="Arial" panose="020B0604020202020204" pitchFamily="34" charset="0"/>
                <a:cs typeface="Arial" panose="020B0604020202020204" pitchFamily="34" charset="0"/>
              </a:rPr>
              <a:t>direktionen</a:t>
            </a:r>
            <a:r>
              <a:rPr lang="da-DK" sz="2000" dirty="0">
                <a:latin typeface="Arial" panose="020B0604020202020204" pitchFamily="34" charset="0"/>
                <a:cs typeface="Arial" panose="020B0604020202020204" pitchFamily="34" charset="0"/>
              </a:rPr>
              <a:t>: 1.836.000,-DKK (+5%:23 og 24)</a:t>
            </a:r>
          </a:p>
          <a:p>
            <a:endParaRPr lang="da-DK" sz="2000" dirty="0">
              <a:latin typeface="Arial" panose="020B0604020202020204" pitchFamily="34" charset="0"/>
              <a:cs typeface="Arial" panose="020B0604020202020204" pitchFamily="34" charset="0"/>
            </a:endParaRPr>
          </a:p>
          <a:p>
            <a:r>
              <a:rPr lang="da-DK" sz="2000" b="1" i="1" dirty="0">
                <a:latin typeface="Arial" panose="020B0604020202020204" pitchFamily="34" charset="0"/>
                <a:cs typeface="Arial" panose="020B0604020202020204" pitchFamily="34" charset="0"/>
              </a:rPr>
              <a:t>DELEGATIONSAFTALE</a:t>
            </a:r>
            <a:r>
              <a:rPr lang="da-DK" sz="2000" i="1" dirty="0">
                <a:latin typeface="Arial" panose="020B0604020202020204" pitchFamily="34" charset="0"/>
                <a:cs typeface="Arial" panose="020B0604020202020204" pitchFamily="34" charset="0"/>
              </a:rPr>
              <a:t> </a:t>
            </a:r>
            <a:r>
              <a:rPr lang="da-DK" sz="2000" dirty="0">
                <a:latin typeface="Arial" panose="020B0604020202020204" pitchFamily="34" charset="0"/>
                <a:cs typeface="Arial" panose="020B0604020202020204" pitchFamily="34" charset="0"/>
              </a:rPr>
              <a:t>med </a:t>
            </a:r>
            <a:r>
              <a:rPr lang="da-DK" sz="2000" dirty="0" err="1">
                <a:latin typeface="Arial" panose="020B0604020202020204" pitchFamily="34" charset="0"/>
                <a:cs typeface="Arial" panose="020B0604020202020204" pitchFamily="34" charset="0"/>
              </a:rPr>
              <a:t>Moller</a:t>
            </a:r>
            <a:r>
              <a:rPr lang="da-DK" sz="2000" dirty="0">
                <a:latin typeface="Arial" panose="020B0604020202020204" pitchFamily="34" charset="0"/>
                <a:cs typeface="Arial" panose="020B0604020202020204" pitchFamily="34" charset="0"/>
              </a:rPr>
              <a:t> &amp; Co.</a:t>
            </a:r>
          </a:p>
          <a:p>
            <a:r>
              <a:rPr lang="da-DK" sz="2000" dirty="0">
                <a:latin typeface="Arial" panose="020B0604020202020204" pitchFamily="34" charset="0"/>
                <a:cs typeface="Arial" panose="020B0604020202020204" pitchFamily="34" charset="0"/>
              </a:rPr>
              <a:t>                  Kvartårligt honorar: 0,0375% af bogført værdi</a:t>
            </a:r>
          </a:p>
          <a:p>
            <a:r>
              <a:rPr lang="da-DK" sz="2000" dirty="0">
                <a:latin typeface="Arial" panose="020B0604020202020204" pitchFamily="34" charset="0"/>
                <a:cs typeface="Arial" panose="020B0604020202020204" pitchFamily="34" charset="0"/>
              </a:rPr>
              <a:t>                  Formidlingshonorar på 2% af ejendommens købspris</a:t>
            </a:r>
          </a:p>
          <a:p>
            <a:r>
              <a:rPr lang="da-DK" sz="2000" dirty="0">
                <a:latin typeface="Arial" panose="020B0604020202020204" pitchFamily="34" charset="0"/>
                <a:cs typeface="Arial" panose="020B0604020202020204" pitchFamily="34" charset="0"/>
              </a:rPr>
              <a:t>                  (</a:t>
            </a:r>
            <a:r>
              <a:rPr lang="da-DK" sz="1800" dirty="0">
                <a:latin typeface="Arial" panose="020B0604020202020204" pitchFamily="34" charset="0"/>
                <a:cs typeface="Arial" panose="020B0604020202020204" pitchFamily="34" charset="0"/>
              </a:rPr>
              <a:t>over 250 </a:t>
            </a:r>
            <a:r>
              <a:rPr lang="da-DK" sz="1800" dirty="0" err="1">
                <a:latin typeface="Arial" panose="020B0604020202020204" pitchFamily="34" charset="0"/>
                <a:cs typeface="Arial" panose="020B0604020202020204" pitchFamily="34" charset="0"/>
              </a:rPr>
              <a:t>mio</a:t>
            </a:r>
            <a:r>
              <a:rPr lang="da-DK" sz="1800" dirty="0">
                <a:latin typeface="Arial" panose="020B0604020202020204" pitchFamily="34" charset="0"/>
                <a:cs typeface="Arial" panose="020B0604020202020204" pitchFamily="34" charset="0"/>
              </a:rPr>
              <a:t> DKK: 0,75%)</a:t>
            </a:r>
          </a:p>
          <a:p>
            <a:endParaRPr lang="da-DK" sz="4400" dirty="0">
              <a:latin typeface="Arial" panose="020B0604020202020204" pitchFamily="34" charset="0"/>
              <a:cs typeface="Arial" panose="020B0604020202020204" pitchFamily="34" charset="0"/>
            </a:endParaRPr>
          </a:p>
          <a:p>
            <a:endParaRPr lang="da-DK" sz="2000" dirty="0">
              <a:latin typeface="Arial" panose="020B0604020202020204" pitchFamily="34" charset="0"/>
              <a:cs typeface="Arial" panose="020B0604020202020204" pitchFamily="34" charset="0"/>
            </a:endParaRPr>
          </a:p>
          <a:p>
            <a:endParaRPr lang="da-DK" sz="2000" dirty="0">
              <a:latin typeface="Arial" panose="020B0604020202020204" pitchFamily="34" charset="0"/>
              <a:cs typeface="Arial" panose="020B0604020202020204" pitchFamily="34" charset="0"/>
            </a:endParaRPr>
          </a:p>
          <a:p>
            <a:pPr marL="0" indent="0">
              <a:buNone/>
            </a:pPr>
            <a:endParaRPr lang="da-DK" sz="2000" dirty="0">
              <a:latin typeface="Arial" panose="020B0604020202020204" pitchFamily="34" charset="0"/>
              <a:cs typeface="Arial" panose="020B0604020202020204" pitchFamily="34" charset="0"/>
            </a:endParaRPr>
          </a:p>
        </p:txBody>
      </p:sp>
      <p:sp>
        <p:nvSpPr>
          <p:cNvPr id="4" name="Pladsholder til slidenummer 3">
            <a:extLst>
              <a:ext uri="{FF2B5EF4-FFF2-40B4-BE49-F238E27FC236}">
                <a16:creationId xmlns:a16="http://schemas.microsoft.com/office/drawing/2014/main" id="{0FA20B3A-1E8F-408E-B704-DEA4280821C9}"/>
              </a:ext>
            </a:extLst>
          </p:cNvPr>
          <p:cNvSpPr>
            <a:spLocks noGrp="1"/>
          </p:cNvSpPr>
          <p:nvPr>
            <p:ph type="sldNum" sz="quarter" idx="10"/>
          </p:nvPr>
        </p:nvSpPr>
        <p:spPr>
          <a:xfrm>
            <a:off x="7740352" y="6390852"/>
            <a:ext cx="1115144" cy="385018"/>
          </a:xfrm>
        </p:spPr>
        <p:txBody>
          <a:bodyPr/>
          <a:lstStyle/>
          <a:p>
            <a:fld id="{2A5DE2C1-730E-4DF2-964D-B4C61AD91AF6}" type="slidenum">
              <a:rPr lang="da-DK" smtClean="0"/>
              <a:t>45</a:t>
            </a:fld>
            <a:endParaRPr lang="da-DK" dirty="0"/>
          </a:p>
        </p:txBody>
      </p:sp>
    </p:spTree>
    <p:extLst>
      <p:ext uri="{BB962C8B-B14F-4D97-AF65-F5344CB8AC3E}">
        <p14:creationId xmlns:p14="http://schemas.microsoft.com/office/powerpoint/2010/main" val="26509941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800">
                <a:latin typeface="Arial" panose="020B0604020202020204" pitchFamily="34" charset="0"/>
                <a:cs typeface="Arial" panose="020B0604020202020204" pitchFamily="34" charset="0"/>
              </a:rPr>
              <a:t>Vejledende </a:t>
            </a:r>
            <a:r>
              <a:rPr lang="da-DK" sz="2800" dirty="0">
                <a:latin typeface="Arial" panose="020B0604020202020204" pitchFamily="34" charset="0"/>
                <a:cs typeface="Arial" panose="020B0604020202020204" pitchFamily="34" charset="0"/>
              </a:rPr>
              <a:t>afstemning om vederlagsrapport</a:t>
            </a:r>
          </a:p>
        </p:txBody>
      </p:sp>
      <p:sp>
        <p:nvSpPr>
          <p:cNvPr id="3" name="Pladsholder til indhold 2"/>
          <p:cNvSpPr>
            <a:spLocks noGrp="1"/>
          </p:cNvSpPr>
          <p:nvPr>
            <p:ph idx="1"/>
          </p:nvPr>
        </p:nvSpPr>
        <p:spPr>
          <a:xfrm>
            <a:off x="323528" y="1052736"/>
            <a:ext cx="8352928" cy="5184576"/>
          </a:xfrm>
        </p:spPr>
        <p:txBody>
          <a:bodyPr/>
          <a:lstStyle/>
          <a:p>
            <a:r>
              <a:rPr lang="da-DK" sz="1800" dirty="0">
                <a:latin typeface="Arial" panose="020B0604020202020204" pitchFamily="34" charset="0"/>
                <a:cs typeface="Arial" panose="020B0604020202020204" pitchFamily="34" charset="0"/>
              </a:rPr>
              <a:t>Bestyrelsen har fremlagt vederlagsrapport og brevstemmerne viser, at ca. % af aktionærerne har godkendt den.</a:t>
            </a:r>
          </a:p>
          <a:p>
            <a:endParaRPr lang="da-DK" sz="1800" dirty="0">
              <a:latin typeface="Arial" panose="020B0604020202020204" pitchFamily="34" charset="0"/>
              <a:cs typeface="Arial" panose="020B0604020202020204" pitchFamily="34" charset="0"/>
            </a:endParaRPr>
          </a:p>
          <a:p>
            <a:r>
              <a:rPr lang="da-DK" sz="1800" dirty="0">
                <a:latin typeface="Arial" panose="020B0604020202020204" pitchFamily="34" charset="0"/>
                <a:cs typeface="Arial" panose="020B0604020202020204" pitchFamily="34" charset="0"/>
              </a:rPr>
              <a:t>Vederlagspolitikken skal </a:t>
            </a:r>
            <a:r>
              <a:rPr lang="da-DK" sz="1800" u="sng" dirty="0">
                <a:latin typeface="Arial" panose="020B0604020202020204" pitchFamily="34" charset="0"/>
                <a:cs typeface="Arial" panose="020B0604020202020204" pitchFamily="34" charset="0"/>
              </a:rPr>
              <a:t>tilskynde til en sund og effektiv virksomhed og ikke til overdreven spekulation fo</a:t>
            </a:r>
            <a:r>
              <a:rPr lang="da-DK" sz="1800" dirty="0">
                <a:latin typeface="Arial" panose="020B0604020202020204" pitchFamily="34" charset="0"/>
                <a:cs typeface="Arial" panose="020B0604020202020204" pitchFamily="34" charset="0"/>
              </a:rPr>
              <a:t>r at ledelsen kan begunstige sig på aktionærernes vegne.</a:t>
            </a:r>
          </a:p>
          <a:p>
            <a:r>
              <a:rPr lang="da-DK" sz="1800" dirty="0">
                <a:latin typeface="Arial" panose="020B0604020202020204" pitchFamily="34" charset="0"/>
                <a:cs typeface="Arial" panose="020B0604020202020204" pitchFamily="34" charset="0"/>
              </a:rPr>
              <a:t>Efter ændringer i selskabsloven skal vederlagsrapporten til vejledende afstemning på den årlige generalforsamling.</a:t>
            </a:r>
          </a:p>
          <a:p>
            <a:r>
              <a:rPr lang="da-DK" sz="1800" dirty="0">
                <a:latin typeface="Arial" panose="020B0604020202020204" pitchFamily="34" charset="0"/>
                <a:cs typeface="Arial" panose="020B0604020202020204" pitchFamily="34" charset="0"/>
              </a:rPr>
              <a:t>Bestyrelse og direktion modtager udelukkende fast vederlag og har ingen særlige ordninger omkring bonus, aktieoptioner eller honorar ved fratrædelse.</a:t>
            </a:r>
          </a:p>
          <a:p>
            <a:endParaRPr lang="da-DK" sz="1800" dirty="0">
              <a:latin typeface="Arial" panose="020B0604020202020204" pitchFamily="34" charset="0"/>
              <a:cs typeface="Arial" panose="020B0604020202020204" pitchFamily="34" charset="0"/>
            </a:endParaRPr>
          </a:p>
          <a:p>
            <a:r>
              <a:rPr lang="da-DK" sz="1800" dirty="0">
                <a:latin typeface="Arial" panose="020B0604020202020204" pitchFamily="34" charset="0"/>
                <a:cs typeface="Arial" panose="020B0604020202020204" pitchFamily="34" charset="0"/>
              </a:rPr>
              <a:t>Bestyrelsen stiller forslag om et grundhonorar som hidtil på DKK 125.000 pr. bestyrelsesmedlem. Som hidtil modtager formanden dobbelt grundhonorar og næstformanden modtager halvanden gange grundhonorar.  </a:t>
            </a:r>
          </a:p>
        </p:txBody>
      </p:sp>
      <p:sp>
        <p:nvSpPr>
          <p:cNvPr id="4" name="Pladsholder til slidenummer 3">
            <a:extLst>
              <a:ext uri="{FF2B5EF4-FFF2-40B4-BE49-F238E27FC236}">
                <a16:creationId xmlns:a16="http://schemas.microsoft.com/office/drawing/2014/main" id="{663AD78A-7D87-4449-A32E-485FA6965D8B}"/>
              </a:ext>
            </a:extLst>
          </p:cNvPr>
          <p:cNvSpPr>
            <a:spLocks noGrp="1"/>
          </p:cNvSpPr>
          <p:nvPr>
            <p:ph type="sldNum" sz="quarter" idx="10"/>
          </p:nvPr>
        </p:nvSpPr>
        <p:spPr/>
        <p:txBody>
          <a:bodyPr/>
          <a:lstStyle/>
          <a:p>
            <a:fld id="{2A5DE2C1-730E-4DF2-964D-B4C61AD91AF6}" type="slidenum">
              <a:rPr lang="da-DK" smtClean="0"/>
              <a:t>46</a:t>
            </a:fld>
            <a:endParaRPr lang="da-DK"/>
          </a:p>
        </p:txBody>
      </p:sp>
    </p:spTree>
    <p:extLst>
      <p:ext uri="{BB962C8B-B14F-4D97-AF65-F5344CB8AC3E}">
        <p14:creationId xmlns:p14="http://schemas.microsoft.com/office/powerpoint/2010/main" val="26442989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title" idx="4294967295"/>
          </p:nvPr>
        </p:nvSpPr>
        <p:spPr bwMode="auto">
          <a:xfrm>
            <a:off x="45720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a-DK" sz="2800" b="1" dirty="0">
                <a:latin typeface="Arial" charset="0"/>
              </a:rPr>
              <a:t>Dagsorden</a:t>
            </a:r>
          </a:p>
        </p:txBody>
      </p:sp>
      <p:sp>
        <p:nvSpPr>
          <p:cNvPr id="6147" name="Rectangle 11"/>
          <p:cNvSpPr>
            <a:spLocks noGrp="1" noChangeArrowheads="1"/>
          </p:cNvSpPr>
          <p:nvPr>
            <p:ph type="body" idx="4294967295"/>
          </p:nvPr>
        </p:nvSpPr>
        <p:spPr bwMode="auto">
          <a:xfrm>
            <a:off x="168694" y="1124743"/>
            <a:ext cx="8795794" cy="52514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dirigent og referent.</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Bestyrelsens beretning v/bestyrelsesformand Flemming Lindeløv.</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Fremlæggelse af årsregnskab v/ adm. direktør Mogens V. Møller.</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Fordeling af årets overskud eller underskud efter forslag fra bestyrelsen. </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Fremlæggelse af og vejledende afstemning om selskabets vederlagsrapport</a:t>
            </a:r>
          </a:p>
          <a:p>
            <a:pPr marL="342900" lvl="0" indent="-342900">
              <a:lnSpc>
                <a:spcPct val="115000"/>
              </a:lnSpc>
              <a:buFont typeface="+mj-lt"/>
              <a:buAutoNum type="arabicPeriod"/>
            </a:pPr>
            <a:r>
              <a:rPr lang="da-DK" sz="2000" b="1" dirty="0">
                <a:effectLst/>
                <a:latin typeface="Arial" panose="020B0604020202020204" pitchFamily="34" charset="0"/>
                <a:ea typeface="Times New Roman" panose="02020603050405020304" pitchFamily="18" charset="0"/>
                <a:cs typeface="Times New Roman" panose="02020603050405020304" pitchFamily="18" charset="0"/>
              </a:rPr>
              <a:t>Valg af medlemmer til bestyrelsen </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revisor</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fra bestyrelsen / aktionærerne.</a:t>
            </a:r>
          </a:p>
          <a:p>
            <a:pPr marL="742950" lvl="1" indent="-28575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om bemyndigelse til erhvervelse af egne aktier</a:t>
            </a:r>
          </a:p>
          <a:p>
            <a:pPr marL="742950" lvl="1" indent="-28575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om bemyndigelse til kapitalforhøjelse</a:t>
            </a:r>
          </a:p>
          <a:p>
            <a:pPr marL="342900" lvl="0" indent="-342900" algn="just">
              <a:lnSpc>
                <a:spcPct val="115000"/>
              </a:lnSpc>
              <a:spcAft>
                <a:spcPts val="1000"/>
              </a:spcAft>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Eventuelt</a:t>
            </a:r>
          </a:p>
          <a:p>
            <a:pPr marL="0" indent="0" algn="just">
              <a:lnSpc>
                <a:spcPct val="115000"/>
              </a:lnSpc>
              <a:spcAft>
                <a:spcPts val="1000"/>
              </a:spcAft>
              <a:buNone/>
            </a:pPr>
            <a:r>
              <a:rPr lang="da-DK" sz="2000" dirty="0">
                <a:latin typeface="Arial" panose="020B0604020202020204" pitchFamily="34" charset="0"/>
                <a:ea typeface="Times New Roman" panose="02020603050405020304" pitchFamily="18" charset="0"/>
                <a:cs typeface="Times New Roman" panose="02020603050405020304" pitchFamily="18" charset="0"/>
              </a:rPr>
              <a:t>Efterfølgende orientering om </a:t>
            </a:r>
            <a:r>
              <a:rPr lang="da-DK" sz="2000" dirty="0" err="1">
                <a:latin typeface="Arial" panose="020B0604020202020204" pitchFamily="34" charset="0"/>
                <a:ea typeface="Times New Roman" panose="02020603050405020304" pitchFamily="18" charset="0"/>
                <a:cs typeface="Times New Roman" panose="02020603050405020304" pitchFamily="18" charset="0"/>
              </a:rPr>
              <a:t>Mejlbryggen</a:t>
            </a:r>
            <a:r>
              <a:rPr lang="da-DK" sz="2000" dirty="0">
                <a:latin typeface="Arial" panose="020B0604020202020204" pitchFamily="34" charset="0"/>
                <a:ea typeface="Times New Roman" panose="02020603050405020304" pitchFamily="18" charset="0"/>
                <a:cs typeface="Times New Roman" panose="02020603050405020304" pitchFamily="18" charset="0"/>
              </a:rPr>
              <a:t> – Aarhus Ø</a:t>
            </a:r>
            <a:endParaRPr lang="da-DK" sz="2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mj-lt"/>
              <a:buAutoNum type="arabicPeriod"/>
            </a:pPr>
            <a:endParaRPr lang="da-DK" sz="2000" dirty="0">
              <a:effectLst/>
              <a:latin typeface="Arial" panose="020B0604020202020204" pitchFamily="34" charset="0"/>
              <a:ea typeface="Times New Roman" panose="02020603050405020304" pitchFamily="18" charset="0"/>
              <a:cs typeface="Times New Roman" panose="02020603050405020304" pitchFamily="18" charset="0"/>
            </a:endParaRPr>
          </a:p>
          <a:p>
            <a:pPr marL="533400" indent="-533400" eaLnBrk="1" hangingPunct="1">
              <a:lnSpc>
                <a:spcPct val="80000"/>
              </a:lnSpc>
              <a:buFont typeface="Wingdings" pitchFamily="2" charset="2"/>
              <a:buAutoNum type="arabicPeriod"/>
            </a:pPr>
            <a:endParaRPr lang="da-DK" sz="2000" dirty="0">
              <a:latin typeface="Arial" charset="0"/>
            </a:endParaRPr>
          </a:p>
        </p:txBody>
      </p:sp>
      <p:sp>
        <p:nvSpPr>
          <p:cNvPr id="2" name="Pladsholder til slidenummer 1">
            <a:extLst>
              <a:ext uri="{FF2B5EF4-FFF2-40B4-BE49-F238E27FC236}">
                <a16:creationId xmlns:a16="http://schemas.microsoft.com/office/drawing/2014/main" id="{3CFEEA82-4C63-42A2-84A8-35E2C97D8150}"/>
              </a:ext>
            </a:extLst>
          </p:cNvPr>
          <p:cNvSpPr>
            <a:spLocks noGrp="1"/>
          </p:cNvSpPr>
          <p:nvPr>
            <p:ph type="sldNum" sz="quarter" idx="10"/>
          </p:nvPr>
        </p:nvSpPr>
        <p:spPr>
          <a:xfrm>
            <a:off x="7956376" y="6383524"/>
            <a:ext cx="1008112" cy="360040"/>
          </a:xfrm>
        </p:spPr>
        <p:txBody>
          <a:bodyPr/>
          <a:lstStyle/>
          <a:p>
            <a:fld id="{2A5DE2C1-730E-4DF2-964D-B4C61AD91AF6}" type="slidenum">
              <a:rPr lang="da-DK" smtClean="0"/>
              <a:t>47</a:t>
            </a:fld>
            <a:endParaRPr lang="da-DK" dirty="0"/>
          </a:p>
        </p:txBody>
      </p:sp>
    </p:spTree>
    <p:extLst>
      <p:ext uri="{BB962C8B-B14F-4D97-AF65-F5344CB8AC3E}">
        <p14:creationId xmlns:p14="http://schemas.microsoft.com/office/powerpoint/2010/main" val="8840056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130E80-C2CF-3FE3-C416-8697AC500625}"/>
              </a:ext>
            </a:extLst>
          </p:cNvPr>
          <p:cNvSpPr>
            <a:spLocks noGrp="1"/>
          </p:cNvSpPr>
          <p:nvPr>
            <p:ph type="title"/>
          </p:nvPr>
        </p:nvSpPr>
        <p:spPr/>
        <p:txBody>
          <a:bodyPr/>
          <a:lstStyle/>
          <a:p>
            <a:r>
              <a:rPr lang="da-DK" sz="2800" b="1" dirty="0"/>
              <a:t>Valg til bestyrelsen</a:t>
            </a:r>
          </a:p>
        </p:txBody>
      </p:sp>
      <p:sp>
        <p:nvSpPr>
          <p:cNvPr id="3" name="Pladsholder til indhold 2">
            <a:extLst>
              <a:ext uri="{FF2B5EF4-FFF2-40B4-BE49-F238E27FC236}">
                <a16:creationId xmlns:a16="http://schemas.microsoft.com/office/drawing/2014/main" id="{FD9307D8-DE95-AF59-B466-90639A0453F2}"/>
              </a:ext>
            </a:extLst>
          </p:cNvPr>
          <p:cNvSpPr>
            <a:spLocks noGrp="1"/>
          </p:cNvSpPr>
          <p:nvPr>
            <p:ph idx="1"/>
          </p:nvPr>
        </p:nvSpPr>
        <p:spPr>
          <a:xfrm>
            <a:off x="107504" y="1268760"/>
            <a:ext cx="8579296" cy="4896544"/>
          </a:xfrm>
        </p:spPr>
        <p:txBody>
          <a:bodyPr/>
          <a:lstStyle/>
          <a:p>
            <a:r>
              <a:rPr lang="da-DK" dirty="0">
                <a:latin typeface="Arial" panose="020B0604020202020204" pitchFamily="34" charset="0"/>
                <a:cs typeface="Arial" panose="020B0604020202020204" pitchFamily="34" charset="0"/>
              </a:rPr>
              <a:t>Der foreslås genvalg af Flemming Lindeløv, Torben Hjort og Marie Vinther Møller</a:t>
            </a:r>
          </a:p>
          <a:p>
            <a:r>
              <a:rPr lang="da-DK" dirty="0">
                <a:latin typeface="Arial" panose="020B0604020202020204" pitchFamily="34" charset="0"/>
                <a:cs typeface="Arial" panose="020B0604020202020204" pitchFamily="34" charset="0"/>
              </a:rPr>
              <a:t>Der foreslås nyvalg af Søren Krarup</a:t>
            </a:r>
          </a:p>
          <a:p>
            <a:r>
              <a:rPr lang="da-DK" dirty="0">
                <a:latin typeface="Arial" panose="020B0604020202020204" pitchFamily="34" charset="0"/>
                <a:cs typeface="Arial" panose="020B0604020202020204" pitchFamily="34" charset="0"/>
              </a:rPr>
              <a:t>CV er fremsendt med indkaldelsen til generalforsamlingen</a:t>
            </a:r>
          </a:p>
          <a:p>
            <a:r>
              <a:rPr lang="da-DK" dirty="0">
                <a:latin typeface="Arial" panose="020B0604020202020204" pitchFamily="34" charset="0"/>
                <a:cs typeface="Arial" panose="020B0604020202020204" pitchFamily="34" charset="0"/>
              </a:rPr>
              <a:t>Baggrunden er et generationsskifte i selskaber med inddragelse af kompetencer indenfor finans og ledelse af tyske ejendomsselskaber</a:t>
            </a:r>
          </a:p>
        </p:txBody>
      </p:sp>
      <p:sp>
        <p:nvSpPr>
          <p:cNvPr id="4" name="Pladsholder til slidenummer 3">
            <a:extLst>
              <a:ext uri="{FF2B5EF4-FFF2-40B4-BE49-F238E27FC236}">
                <a16:creationId xmlns:a16="http://schemas.microsoft.com/office/drawing/2014/main" id="{7CF6A1AD-2DDC-365B-47C0-B8323F1FEEAB}"/>
              </a:ext>
            </a:extLst>
          </p:cNvPr>
          <p:cNvSpPr>
            <a:spLocks noGrp="1"/>
          </p:cNvSpPr>
          <p:nvPr>
            <p:ph type="sldNum" sz="quarter" idx="10"/>
          </p:nvPr>
        </p:nvSpPr>
        <p:spPr/>
        <p:txBody>
          <a:bodyPr/>
          <a:lstStyle/>
          <a:p>
            <a:fld id="{2A5DE2C1-730E-4DF2-964D-B4C61AD91AF6}" type="slidenum">
              <a:rPr lang="da-DK" smtClean="0"/>
              <a:t>48</a:t>
            </a:fld>
            <a:endParaRPr lang="da-DK" dirty="0"/>
          </a:p>
        </p:txBody>
      </p:sp>
    </p:spTree>
    <p:extLst>
      <p:ext uri="{BB962C8B-B14F-4D97-AF65-F5344CB8AC3E}">
        <p14:creationId xmlns:p14="http://schemas.microsoft.com/office/powerpoint/2010/main" val="5009192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B13096-2309-40C4-4EAD-47AC98E0F91C}"/>
              </a:ext>
            </a:extLst>
          </p:cNvPr>
          <p:cNvSpPr>
            <a:spLocks noGrp="1"/>
          </p:cNvSpPr>
          <p:nvPr>
            <p:ph type="title"/>
          </p:nvPr>
        </p:nvSpPr>
        <p:spPr/>
        <p:txBody>
          <a:bodyPr/>
          <a:lstStyle/>
          <a:p>
            <a:r>
              <a:rPr lang="da-DK" sz="2800" b="1" dirty="0"/>
              <a:t>Kort om Søren Krarup</a:t>
            </a:r>
          </a:p>
        </p:txBody>
      </p:sp>
      <p:sp>
        <p:nvSpPr>
          <p:cNvPr id="3" name="Pladsholder til indhold 2">
            <a:extLst>
              <a:ext uri="{FF2B5EF4-FFF2-40B4-BE49-F238E27FC236}">
                <a16:creationId xmlns:a16="http://schemas.microsoft.com/office/drawing/2014/main" id="{E71A8363-61FE-B457-1DEB-2C1F9FA26BF7}"/>
              </a:ext>
            </a:extLst>
          </p:cNvPr>
          <p:cNvSpPr>
            <a:spLocks noGrp="1"/>
          </p:cNvSpPr>
          <p:nvPr>
            <p:ph idx="1"/>
          </p:nvPr>
        </p:nvSpPr>
        <p:spPr>
          <a:xfrm>
            <a:off x="323528" y="1166018"/>
            <a:ext cx="8520136" cy="4855270"/>
          </a:xfrm>
        </p:spPr>
        <p:txBody>
          <a:bodyPr/>
          <a:lstStyle/>
          <a:p>
            <a:r>
              <a:rPr lang="da-DK" sz="2600" dirty="0">
                <a:latin typeface="Arial" panose="020B0604020202020204" pitchFamily="34" charset="0"/>
                <a:cs typeface="Arial" panose="020B0604020202020204" pitchFamily="34" charset="0"/>
              </a:rPr>
              <a:t>49 år, advokat, bor i Aarhus</a:t>
            </a:r>
          </a:p>
          <a:p>
            <a:r>
              <a:rPr lang="da-DK" sz="2600" dirty="0">
                <a:latin typeface="Arial" panose="020B0604020202020204" pitchFamily="34" charset="0"/>
                <a:cs typeface="Arial" panose="020B0604020202020204" pitchFamily="34" charset="0"/>
              </a:rPr>
              <a:t>15 års erfaring med drift og udvikling af større ejendomsporteføljer</a:t>
            </a:r>
          </a:p>
          <a:p>
            <a:pPr lvl="1"/>
            <a:r>
              <a:rPr lang="da-DK" sz="2600" dirty="0" err="1">
                <a:latin typeface="Arial" panose="020B0604020202020204" pitchFamily="34" charset="0"/>
                <a:cs typeface="Arial" panose="020B0604020202020204" pitchFamily="34" charset="0"/>
              </a:rPr>
              <a:t>Adm.direktør</a:t>
            </a:r>
            <a:r>
              <a:rPr lang="da-DK" sz="2600" dirty="0">
                <a:latin typeface="Arial" panose="020B0604020202020204" pitchFamily="34" charset="0"/>
                <a:cs typeface="Arial" panose="020B0604020202020204" pitchFamily="34" charset="0"/>
              </a:rPr>
              <a:t> i eget ejendomsselskab med ejendomme i Aarhus og i København</a:t>
            </a:r>
          </a:p>
          <a:p>
            <a:pPr lvl="1"/>
            <a:r>
              <a:rPr lang="da-DK" sz="2600" dirty="0">
                <a:latin typeface="Arial" panose="020B0604020202020204" pitchFamily="34" charset="0"/>
                <a:cs typeface="Arial" panose="020B0604020202020204" pitchFamily="34" charset="0"/>
              </a:rPr>
              <a:t>Formand for ejendomsselskaber i Berlin med 4.500 lejemål</a:t>
            </a:r>
          </a:p>
          <a:p>
            <a:pPr lvl="1"/>
            <a:r>
              <a:rPr lang="da-DK" sz="2600" dirty="0">
                <a:latin typeface="Arial" panose="020B0604020202020204" pitchFamily="34" charset="0"/>
                <a:cs typeface="Arial" panose="020B0604020202020204" pitchFamily="34" charset="0"/>
              </a:rPr>
              <a:t>2009-2015 adm. direktør for Berlin IV. Selskabet blev solgt for 1,5 mia. DKK efter en effektiv </a:t>
            </a:r>
            <a:r>
              <a:rPr lang="da-DK" sz="2600" dirty="0" err="1">
                <a:latin typeface="Arial" panose="020B0604020202020204" pitchFamily="34" charset="0"/>
                <a:cs typeface="Arial" panose="020B0604020202020204" pitchFamily="34" charset="0"/>
              </a:rPr>
              <a:t>turn-around</a:t>
            </a:r>
            <a:endParaRPr lang="da-DK" sz="2600" dirty="0">
              <a:latin typeface="Arial" panose="020B0604020202020204" pitchFamily="34" charset="0"/>
              <a:cs typeface="Arial" panose="020B0604020202020204" pitchFamily="34" charset="0"/>
            </a:endParaRPr>
          </a:p>
          <a:p>
            <a:pPr lvl="1"/>
            <a:r>
              <a:rPr lang="da-DK" sz="2600" dirty="0">
                <a:latin typeface="Arial" panose="020B0604020202020204" pitchFamily="34" charset="0"/>
                <a:cs typeface="Arial" panose="020B0604020202020204" pitchFamily="34" charset="0"/>
              </a:rPr>
              <a:t>2009-2011 </a:t>
            </a:r>
            <a:r>
              <a:rPr lang="da-DK" sz="2600" dirty="0" err="1">
                <a:latin typeface="Arial" panose="020B0604020202020204" pitchFamily="34" charset="0"/>
                <a:cs typeface="Arial" panose="020B0604020202020204" pitchFamily="34" charset="0"/>
              </a:rPr>
              <a:t>adm.direktør</a:t>
            </a:r>
            <a:r>
              <a:rPr lang="da-DK" sz="2600" dirty="0">
                <a:latin typeface="Arial" panose="020B0604020202020204" pitchFamily="34" charset="0"/>
                <a:cs typeface="Arial" panose="020B0604020202020204" pitchFamily="34" charset="0"/>
              </a:rPr>
              <a:t> – Berlin III A/S</a:t>
            </a:r>
          </a:p>
          <a:p>
            <a:pPr lvl="1"/>
            <a:r>
              <a:rPr lang="da-DK" sz="2600" dirty="0">
                <a:latin typeface="Arial" panose="020B0604020202020204" pitchFamily="34" charset="0"/>
                <a:cs typeface="Arial" panose="020B0604020202020204" pitchFamily="34" charset="0"/>
              </a:rPr>
              <a:t>2007-2009 Direktør Tækker Group, Berlin.</a:t>
            </a:r>
          </a:p>
        </p:txBody>
      </p:sp>
      <p:sp>
        <p:nvSpPr>
          <p:cNvPr id="4" name="Pladsholder til slidenummer 3">
            <a:extLst>
              <a:ext uri="{FF2B5EF4-FFF2-40B4-BE49-F238E27FC236}">
                <a16:creationId xmlns:a16="http://schemas.microsoft.com/office/drawing/2014/main" id="{7E3CE7FC-1E40-8BBB-5213-69F088728465}"/>
              </a:ext>
            </a:extLst>
          </p:cNvPr>
          <p:cNvSpPr>
            <a:spLocks noGrp="1"/>
          </p:cNvSpPr>
          <p:nvPr>
            <p:ph type="sldNum" sz="quarter" idx="10"/>
          </p:nvPr>
        </p:nvSpPr>
        <p:spPr/>
        <p:txBody>
          <a:bodyPr/>
          <a:lstStyle/>
          <a:p>
            <a:fld id="{2A5DE2C1-730E-4DF2-964D-B4C61AD91AF6}" type="slidenum">
              <a:rPr lang="da-DK" smtClean="0"/>
              <a:t>49</a:t>
            </a:fld>
            <a:endParaRPr lang="da-DK" dirty="0"/>
          </a:p>
        </p:txBody>
      </p:sp>
    </p:spTree>
    <p:extLst>
      <p:ext uri="{BB962C8B-B14F-4D97-AF65-F5344CB8AC3E}">
        <p14:creationId xmlns:p14="http://schemas.microsoft.com/office/powerpoint/2010/main" val="777336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EF79A1-12B0-4744-97B4-7925D0BEE159}"/>
              </a:ext>
            </a:extLst>
          </p:cNvPr>
          <p:cNvSpPr>
            <a:spLocks noGrp="1"/>
          </p:cNvSpPr>
          <p:nvPr>
            <p:ph type="title"/>
          </p:nvPr>
        </p:nvSpPr>
        <p:spPr/>
        <p:txBody>
          <a:bodyPr/>
          <a:lstStyle/>
          <a:p>
            <a:r>
              <a:rPr lang="da-DK" sz="3200" dirty="0"/>
              <a:t>Formandens beretning</a:t>
            </a:r>
          </a:p>
        </p:txBody>
      </p:sp>
      <p:sp>
        <p:nvSpPr>
          <p:cNvPr id="3" name="Pladsholder til indhold 2">
            <a:extLst>
              <a:ext uri="{FF2B5EF4-FFF2-40B4-BE49-F238E27FC236}">
                <a16:creationId xmlns:a16="http://schemas.microsoft.com/office/drawing/2014/main" id="{F4DFE88E-8AC7-4B82-B18A-B360675901F7}"/>
              </a:ext>
            </a:extLst>
          </p:cNvPr>
          <p:cNvSpPr>
            <a:spLocks noGrp="1"/>
          </p:cNvSpPr>
          <p:nvPr>
            <p:ph idx="1"/>
          </p:nvPr>
        </p:nvSpPr>
        <p:spPr>
          <a:xfrm>
            <a:off x="433650" y="1166018"/>
            <a:ext cx="8229600" cy="4525963"/>
          </a:xfrm>
        </p:spPr>
        <p:txBody>
          <a:bodyPr/>
          <a:lstStyle/>
          <a:p>
            <a:r>
              <a:rPr lang="da-DK" sz="2800" dirty="0">
                <a:latin typeface="Arial" panose="020B0604020202020204" pitchFamily="34" charset="0"/>
                <a:cs typeface="Arial" panose="020B0604020202020204" pitchFamily="34" charset="0"/>
              </a:rPr>
              <a:t>Fortsat et helt nyt verdensbillede </a:t>
            </a:r>
            <a:r>
              <a:rPr lang="da-DK" sz="1800" dirty="0">
                <a:latin typeface="Arial" panose="020B0604020202020204" pitchFamily="34" charset="0"/>
                <a:cs typeface="Arial" panose="020B0604020202020204" pitchFamily="34" charset="0"/>
              </a:rPr>
              <a:t>(inflation, krig, energipriser </a:t>
            </a:r>
            <a:r>
              <a:rPr lang="da-DK" sz="1800" dirty="0" err="1">
                <a:latin typeface="Arial" panose="020B0604020202020204" pitchFamily="34" charset="0"/>
                <a:cs typeface="Arial" panose="020B0604020202020204" pitchFamily="34" charset="0"/>
              </a:rPr>
              <a:t>osv</a:t>
            </a:r>
            <a:r>
              <a:rPr lang="da-DK" sz="1800" dirty="0">
                <a:latin typeface="Arial" panose="020B0604020202020204" pitchFamily="34" charset="0"/>
                <a:cs typeface="Arial" panose="020B0604020202020204" pitchFamily="34" charset="0"/>
              </a:rPr>
              <a:t>)</a:t>
            </a:r>
            <a:endParaRPr lang="da-DK" sz="2800" dirty="0">
              <a:latin typeface="Arial" panose="020B0604020202020204" pitchFamily="34" charset="0"/>
              <a:cs typeface="Arial" panose="020B0604020202020204" pitchFamily="34" charset="0"/>
            </a:endParaRPr>
          </a:p>
          <a:p>
            <a:r>
              <a:rPr lang="da-DK" sz="2800" dirty="0">
                <a:latin typeface="Arial" panose="020B0604020202020204" pitchFamily="34" charset="0"/>
                <a:cs typeface="Arial" panose="020B0604020202020204" pitchFamily="34" charset="0"/>
              </a:rPr>
              <a:t>Vores forretningsmodel i et nyt verdensbillede </a:t>
            </a:r>
            <a:r>
              <a:rPr lang="da-DK" sz="1800" dirty="0">
                <a:latin typeface="Arial" panose="020B0604020202020204" pitchFamily="34" charset="0"/>
                <a:cs typeface="Arial" panose="020B0604020202020204" pitchFamily="34" charset="0"/>
              </a:rPr>
              <a:t>(stigende huslejer som følge af inflation, stort set fuld udlejning overalt)</a:t>
            </a:r>
          </a:p>
          <a:p>
            <a:r>
              <a:rPr lang="da-DK" sz="2800" dirty="0">
                <a:latin typeface="Arial" panose="020B0604020202020204" pitchFamily="34" charset="0"/>
                <a:cs typeface="Arial" panose="020B0604020202020204" pitchFamily="34" charset="0"/>
              </a:rPr>
              <a:t>Bestyrelsens arbejde</a:t>
            </a:r>
          </a:p>
          <a:p>
            <a:r>
              <a:rPr lang="da-DK" sz="2800" dirty="0">
                <a:latin typeface="Arial" panose="020B0604020202020204" pitchFamily="34" charset="0"/>
                <a:cs typeface="Arial" panose="020B0604020202020204" pitchFamily="34" charset="0"/>
              </a:rPr>
              <a:t>Regulering fylder meget i den finansielle sektor og dermed i Prime Office (dialog med ES)</a:t>
            </a:r>
          </a:p>
          <a:p>
            <a:r>
              <a:rPr lang="da-DK" sz="2800" dirty="0" err="1">
                <a:latin typeface="Arial" panose="020B0604020202020204" pitchFamily="34" charset="0"/>
                <a:cs typeface="Arial" panose="020B0604020202020204" pitchFamily="34" charset="0"/>
              </a:rPr>
              <a:t>Corporate</a:t>
            </a:r>
            <a:r>
              <a:rPr lang="da-DK" sz="2800" dirty="0">
                <a:latin typeface="Arial" panose="020B0604020202020204" pitchFamily="34" charset="0"/>
                <a:cs typeface="Arial" panose="020B0604020202020204" pitchFamily="34" charset="0"/>
              </a:rPr>
              <a:t> </a:t>
            </a:r>
            <a:r>
              <a:rPr lang="da-DK" sz="2800" dirty="0" err="1">
                <a:latin typeface="Arial" panose="020B0604020202020204" pitchFamily="34" charset="0"/>
                <a:cs typeface="Arial" panose="020B0604020202020204" pitchFamily="34" charset="0"/>
              </a:rPr>
              <a:t>Governance</a:t>
            </a:r>
            <a:r>
              <a:rPr lang="da-DK" sz="2800" dirty="0">
                <a:latin typeface="Arial" panose="020B0604020202020204" pitchFamily="34" charset="0"/>
                <a:cs typeface="Arial" panose="020B0604020202020204" pitchFamily="34" charset="0"/>
              </a:rPr>
              <a:t>/God selskabsledelse</a:t>
            </a:r>
          </a:p>
          <a:p>
            <a:r>
              <a:rPr lang="da-DK" sz="2800" dirty="0">
                <a:latin typeface="Arial" panose="020B0604020202020204" pitchFamily="34" charset="0"/>
                <a:cs typeface="Arial" panose="020B0604020202020204" pitchFamily="34" charset="0"/>
              </a:rPr>
              <a:t>Start på generationsskifte i bestyrelsen – punkt 6 </a:t>
            </a:r>
          </a:p>
          <a:p>
            <a:r>
              <a:rPr lang="da-DK" sz="2800" dirty="0">
                <a:latin typeface="Arial" panose="020B0604020202020204" pitchFamily="34" charset="0"/>
                <a:cs typeface="Arial" panose="020B0604020202020204" pitchFamily="34" charset="0"/>
              </a:rPr>
              <a:t>Bæredygtighed og ESG</a:t>
            </a:r>
          </a:p>
          <a:p>
            <a:r>
              <a:rPr lang="da-DK" sz="2800" dirty="0" err="1">
                <a:latin typeface="Arial" panose="020B0604020202020204" pitchFamily="34" charset="0"/>
                <a:cs typeface="Arial" panose="020B0604020202020204" pitchFamily="34" charset="0"/>
              </a:rPr>
              <a:t>Mejlbryggen</a:t>
            </a:r>
            <a:r>
              <a:rPr lang="da-DK" sz="2800" dirty="0">
                <a:latin typeface="Arial" panose="020B0604020202020204" pitchFamily="34" charset="0"/>
                <a:cs typeface="Arial" panose="020B0604020202020204" pitchFamily="34" charset="0"/>
              </a:rPr>
              <a:t> – Aktionærmøde efter generalforsamlingen</a:t>
            </a:r>
          </a:p>
          <a:p>
            <a:endParaRPr lang="da-DK" sz="2800" dirty="0">
              <a:latin typeface="Arial" panose="020B0604020202020204" pitchFamily="34" charset="0"/>
              <a:cs typeface="Arial" panose="020B0604020202020204" pitchFamily="34" charset="0"/>
            </a:endParaRPr>
          </a:p>
          <a:p>
            <a:endParaRPr lang="da-DK" sz="2800" dirty="0">
              <a:latin typeface="Arial" panose="020B0604020202020204" pitchFamily="34" charset="0"/>
              <a:cs typeface="Arial" panose="020B0604020202020204" pitchFamily="34" charset="0"/>
            </a:endParaRPr>
          </a:p>
          <a:p>
            <a:endParaRPr lang="da-DK" sz="2800" dirty="0">
              <a:latin typeface="Arial" panose="020B0604020202020204" pitchFamily="34" charset="0"/>
              <a:cs typeface="Arial" panose="020B0604020202020204" pitchFamily="34" charset="0"/>
            </a:endParaRPr>
          </a:p>
          <a:p>
            <a:endParaRPr lang="da-DK" sz="2800" dirty="0">
              <a:latin typeface="Arial" panose="020B0604020202020204" pitchFamily="34" charset="0"/>
              <a:cs typeface="Arial" panose="020B0604020202020204" pitchFamily="34" charset="0"/>
            </a:endParaRPr>
          </a:p>
          <a:p>
            <a:endParaRPr lang="da-DK" sz="2000" dirty="0">
              <a:latin typeface="Arial" panose="020B0604020202020204" pitchFamily="34" charset="0"/>
              <a:cs typeface="Arial" panose="020B0604020202020204" pitchFamily="34" charset="0"/>
            </a:endParaRPr>
          </a:p>
          <a:p>
            <a:endParaRPr lang="da-DK" sz="2000" dirty="0">
              <a:latin typeface="Arial" panose="020B0604020202020204" pitchFamily="34" charset="0"/>
              <a:cs typeface="Arial" panose="020B0604020202020204" pitchFamily="34" charset="0"/>
            </a:endParaRPr>
          </a:p>
          <a:p>
            <a:pPr marL="0" indent="0">
              <a:buNone/>
            </a:pPr>
            <a:endParaRPr lang="da-DK" sz="2000" dirty="0">
              <a:latin typeface="Arial" panose="020B0604020202020204" pitchFamily="34" charset="0"/>
              <a:cs typeface="Arial" panose="020B0604020202020204" pitchFamily="34" charset="0"/>
            </a:endParaRPr>
          </a:p>
        </p:txBody>
      </p:sp>
      <p:sp>
        <p:nvSpPr>
          <p:cNvPr id="4" name="Pladsholder til slidenummer 3">
            <a:extLst>
              <a:ext uri="{FF2B5EF4-FFF2-40B4-BE49-F238E27FC236}">
                <a16:creationId xmlns:a16="http://schemas.microsoft.com/office/drawing/2014/main" id="{0FA20B3A-1E8F-408E-B704-DEA4280821C9}"/>
              </a:ext>
            </a:extLst>
          </p:cNvPr>
          <p:cNvSpPr>
            <a:spLocks noGrp="1"/>
          </p:cNvSpPr>
          <p:nvPr>
            <p:ph type="sldNum" sz="quarter" idx="10"/>
          </p:nvPr>
        </p:nvSpPr>
        <p:spPr>
          <a:xfrm>
            <a:off x="8460175" y="6390852"/>
            <a:ext cx="683096" cy="385018"/>
          </a:xfrm>
        </p:spPr>
        <p:txBody>
          <a:bodyPr/>
          <a:lstStyle/>
          <a:p>
            <a:fld id="{2A5DE2C1-730E-4DF2-964D-B4C61AD91AF6}" type="slidenum">
              <a:rPr lang="da-DK" smtClean="0"/>
              <a:t>5</a:t>
            </a:fld>
            <a:endParaRPr lang="da-DK" dirty="0"/>
          </a:p>
        </p:txBody>
      </p:sp>
    </p:spTree>
    <p:extLst>
      <p:ext uri="{BB962C8B-B14F-4D97-AF65-F5344CB8AC3E}">
        <p14:creationId xmlns:p14="http://schemas.microsoft.com/office/powerpoint/2010/main" val="11534905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title" idx="4294967295"/>
          </p:nvPr>
        </p:nvSpPr>
        <p:spPr bwMode="auto">
          <a:xfrm>
            <a:off x="45720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a-DK" sz="2800" b="1" dirty="0">
                <a:latin typeface="Arial" charset="0"/>
              </a:rPr>
              <a:t>Dagsorden</a:t>
            </a:r>
          </a:p>
        </p:txBody>
      </p:sp>
      <p:sp>
        <p:nvSpPr>
          <p:cNvPr id="6147" name="Rectangle 11"/>
          <p:cNvSpPr>
            <a:spLocks noGrp="1" noChangeArrowheads="1"/>
          </p:cNvSpPr>
          <p:nvPr>
            <p:ph type="body" idx="4294967295"/>
          </p:nvPr>
        </p:nvSpPr>
        <p:spPr bwMode="auto">
          <a:xfrm>
            <a:off x="168694" y="1124743"/>
            <a:ext cx="8795794" cy="52514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dirigent og referent.</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Bestyrelsens beretning v/bestyrelsesformand Flemming Lindeløv.</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Fremlæggelse af årsregnskab v/ adm. direktør Mogens V. Møller.</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Fordeling af årets overskud eller underskud efter forslag fra bestyrelsen. </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Fremlæggelse af og vejledende afstemning om selskabets vederlagsrapport</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medlemmer til bestyrelsen </a:t>
            </a:r>
          </a:p>
          <a:p>
            <a:pPr marL="342900" lvl="0" indent="-342900">
              <a:lnSpc>
                <a:spcPct val="115000"/>
              </a:lnSpc>
              <a:buFont typeface="+mj-lt"/>
              <a:buAutoNum type="arabicPeriod"/>
            </a:pPr>
            <a:r>
              <a:rPr lang="da-DK" sz="2000" b="1" dirty="0">
                <a:effectLst/>
                <a:latin typeface="Arial" panose="020B0604020202020204" pitchFamily="34" charset="0"/>
                <a:ea typeface="Times New Roman" panose="02020603050405020304" pitchFamily="18" charset="0"/>
                <a:cs typeface="Times New Roman" panose="02020603050405020304" pitchFamily="18" charset="0"/>
              </a:rPr>
              <a:t>Valg af revisor</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fra bestyrelsen / aktionærerne.</a:t>
            </a:r>
          </a:p>
          <a:p>
            <a:pPr marL="742950" lvl="1" indent="-28575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om bemyndigelse til erhvervelse af egne aktier</a:t>
            </a:r>
          </a:p>
          <a:p>
            <a:pPr marL="742950" lvl="1" indent="-28575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om bemyndigelse til kapitalforhøjelse</a:t>
            </a:r>
          </a:p>
          <a:p>
            <a:pPr marL="342900" lvl="0" indent="-342900" algn="just">
              <a:lnSpc>
                <a:spcPct val="115000"/>
              </a:lnSpc>
              <a:spcAft>
                <a:spcPts val="1000"/>
              </a:spcAft>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Eventuelt</a:t>
            </a:r>
          </a:p>
          <a:p>
            <a:pPr marL="0" indent="0" algn="just">
              <a:lnSpc>
                <a:spcPct val="115000"/>
              </a:lnSpc>
              <a:spcAft>
                <a:spcPts val="1000"/>
              </a:spcAft>
              <a:buNone/>
            </a:pPr>
            <a:r>
              <a:rPr lang="da-DK" sz="2000" dirty="0">
                <a:latin typeface="Arial" panose="020B0604020202020204" pitchFamily="34" charset="0"/>
                <a:ea typeface="Times New Roman" panose="02020603050405020304" pitchFamily="18" charset="0"/>
                <a:cs typeface="Times New Roman" panose="02020603050405020304" pitchFamily="18" charset="0"/>
              </a:rPr>
              <a:t>Efterfølgende orientering om </a:t>
            </a:r>
            <a:r>
              <a:rPr lang="da-DK" sz="2000" dirty="0" err="1">
                <a:latin typeface="Arial" panose="020B0604020202020204" pitchFamily="34" charset="0"/>
                <a:ea typeface="Times New Roman" panose="02020603050405020304" pitchFamily="18" charset="0"/>
                <a:cs typeface="Times New Roman" panose="02020603050405020304" pitchFamily="18" charset="0"/>
              </a:rPr>
              <a:t>Mejlbryggen</a:t>
            </a:r>
            <a:r>
              <a:rPr lang="da-DK" sz="2000" dirty="0">
                <a:latin typeface="Arial" panose="020B0604020202020204" pitchFamily="34" charset="0"/>
                <a:ea typeface="Times New Roman" panose="02020603050405020304" pitchFamily="18" charset="0"/>
                <a:cs typeface="Times New Roman" panose="02020603050405020304" pitchFamily="18" charset="0"/>
              </a:rPr>
              <a:t> – Aarhus Ø</a:t>
            </a:r>
            <a:endParaRPr lang="da-DK" sz="2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mj-lt"/>
              <a:buAutoNum type="arabicPeriod"/>
            </a:pPr>
            <a:endParaRPr lang="da-DK" sz="2000" dirty="0">
              <a:effectLst/>
              <a:latin typeface="Arial" panose="020B0604020202020204" pitchFamily="34" charset="0"/>
              <a:ea typeface="Times New Roman" panose="02020603050405020304" pitchFamily="18" charset="0"/>
              <a:cs typeface="Times New Roman" panose="02020603050405020304" pitchFamily="18" charset="0"/>
            </a:endParaRPr>
          </a:p>
          <a:p>
            <a:pPr marL="533400" indent="-533400" eaLnBrk="1" hangingPunct="1">
              <a:lnSpc>
                <a:spcPct val="80000"/>
              </a:lnSpc>
              <a:buFont typeface="Wingdings" pitchFamily="2" charset="2"/>
              <a:buAutoNum type="arabicPeriod"/>
            </a:pPr>
            <a:endParaRPr lang="da-DK" sz="2000" dirty="0">
              <a:latin typeface="Arial" charset="0"/>
            </a:endParaRPr>
          </a:p>
        </p:txBody>
      </p:sp>
      <p:sp>
        <p:nvSpPr>
          <p:cNvPr id="2" name="Pladsholder til slidenummer 1">
            <a:extLst>
              <a:ext uri="{FF2B5EF4-FFF2-40B4-BE49-F238E27FC236}">
                <a16:creationId xmlns:a16="http://schemas.microsoft.com/office/drawing/2014/main" id="{3CFEEA82-4C63-42A2-84A8-35E2C97D8150}"/>
              </a:ext>
            </a:extLst>
          </p:cNvPr>
          <p:cNvSpPr>
            <a:spLocks noGrp="1"/>
          </p:cNvSpPr>
          <p:nvPr>
            <p:ph type="sldNum" sz="quarter" idx="10"/>
          </p:nvPr>
        </p:nvSpPr>
        <p:spPr>
          <a:xfrm>
            <a:off x="7956376" y="6383524"/>
            <a:ext cx="1008112" cy="360040"/>
          </a:xfrm>
        </p:spPr>
        <p:txBody>
          <a:bodyPr/>
          <a:lstStyle/>
          <a:p>
            <a:fld id="{2A5DE2C1-730E-4DF2-964D-B4C61AD91AF6}" type="slidenum">
              <a:rPr lang="da-DK" smtClean="0"/>
              <a:t>50</a:t>
            </a:fld>
            <a:endParaRPr lang="da-DK" dirty="0"/>
          </a:p>
        </p:txBody>
      </p:sp>
    </p:spTree>
    <p:extLst>
      <p:ext uri="{BB962C8B-B14F-4D97-AF65-F5344CB8AC3E}">
        <p14:creationId xmlns:p14="http://schemas.microsoft.com/office/powerpoint/2010/main" val="41380432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a-DK" sz="3200" dirty="0">
                <a:latin typeface="Arial" panose="020B0604020202020204" pitchFamily="34" charset="0"/>
                <a:cs typeface="Arial" panose="020B0604020202020204" pitchFamily="34" charset="0"/>
              </a:rPr>
              <a:t>Valg af revisor</a:t>
            </a:r>
          </a:p>
        </p:txBody>
      </p:sp>
      <p:sp>
        <p:nvSpPr>
          <p:cNvPr id="38915" name="Rectangle 3"/>
          <p:cNvSpPr>
            <a:spLocks noGrp="1" noChangeArrowheads="1"/>
          </p:cNvSpPr>
          <p:nvPr>
            <p:ph type="body" idx="1"/>
          </p:nvPr>
        </p:nvSpPr>
        <p:spPr bwMode="auto">
          <a:xfrm>
            <a:off x="107504" y="692696"/>
            <a:ext cx="7920880" cy="30963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sz="2400" dirty="0"/>
          </a:p>
          <a:p>
            <a:r>
              <a:rPr lang="da-DK" sz="2400" dirty="0"/>
              <a:t> </a:t>
            </a:r>
            <a:r>
              <a:rPr lang="da-DK" dirty="0">
                <a:latin typeface="Arial" panose="020B0604020202020204" pitchFamily="34" charset="0"/>
                <a:cs typeface="Arial" panose="020B0604020202020204" pitchFamily="34" charset="0"/>
              </a:rPr>
              <a:t>Bestyrelsen foreslår nyvalg af Deloitte</a:t>
            </a:r>
          </a:p>
          <a:p>
            <a:pPr marL="270510">
              <a:lnSpc>
                <a:spcPct val="115000"/>
              </a:lnSpc>
              <a:spcAft>
                <a:spcPts val="1000"/>
              </a:spcAft>
            </a:pPr>
            <a:r>
              <a:rPr lang="da-DK"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Bestyrelsen foreslår nyvalg af Deloitte som revisor på baggrund af en drøftelse i selskabets bestyrelse/revisionsudvalg.</a:t>
            </a:r>
            <a:endParaRPr lang="da-DK"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270510">
              <a:lnSpc>
                <a:spcPct val="115000"/>
              </a:lnSpc>
              <a:spcAft>
                <a:spcPts val="1000"/>
              </a:spcAft>
            </a:pPr>
            <a:r>
              <a:rPr lang="da-DK"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Bestyrelsen/revisionsudvalget er ikke blevet påvirket af tredjeparter og har ikke været underlagt aftale med tredjepart, som begrænser generalforsamlingens valg til visse revisorer eller revisionsfirmaer.    </a:t>
            </a:r>
            <a:endParaRPr lang="da-DK" sz="2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da-DK" dirty="0">
              <a:latin typeface="Arial" panose="020B0604020202020204" pitchFamily="34" charset="0"/>
              <a:cs typeface="Arial" panose="020B0604020202020204" pitchFamily="34" charset="0"/>
            </a:endParaRPr>
          </a:p>
          <a:p>
            <a:endParaRPr lang="da-DK" dirty="0">
              <a:latin typeface="Arial" panose="020B0604020202020204" pitchFamily="34" charset="0"/>
              <a:cs typeface="Arial" panose="020B0604020202020204" pitchFamily="34" charset="0"/>
            </a:endParaRPr>
          </a:p>
        </p:txBody>
      </p:sp>
      <p:sp>
        <p:nvSpPr>
          <p:cNvPr id="5" name="Pladsholder til diasnummer 1"/>
          <p:cNvSpPr txBox="1">
            <a:spLocks/>
          </p:cNvSpPr>
          <p:nvPr/>
        </p:nvSpPr>
        <p:spPr>
          <a:xfrm>
            <a:off x="8532440" y="6376243"/>
            <a:ext cx="432048" cy="365125"/>
          </a:xfrm>
          <a:prstGeom prst="rect">
            <a:avLst/>
          </a:prstGeom>
        </p:spPr>
        <p:txBody>
          <a:bodyPr/>
          <a:lstStyle>
            <a:defPPr>
              <a:defRPr lang="da-DK"/>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fld id="{2A5DE2C1-730E-4DF2-964D-B4C61AD91AF6}" type="slidenum">
              <a:rPr lang="da-DK" sz="1600" smtClean="0"/>
              <a:pPr/>
              <a:t>51</a:t>
            </a:fld>
            <a:endParaRPr lang="da-DK" sz="1600" dirty="0"/>
          </a:p>
        </p:txBody>
      </p:sp>
      <p:sp>
        <p:nvSpPr>
          <p:cNvPr id="2" name="Pladsholder til slidenummer 1">
            <a:extLst>
              <a:ext uri="{FF2B5EF4-FFF2-40B4-BE49-F238E27FC236}">
                <a16:creationId xmlns:a16="http://schemas.microsoft.com/office/drawing/2014/main" id="{B7E4323F-DA47-4A6A-8BDC-237ED47417E9}"/>
              </a:ext>
            </a:extLst>
          </p:cNvPr>
          <p:cNvSpPr>
            <a:spLocks noGrp="1"/>
          </p:cNvSpPr>
          <p:nvPr>
            <p:ph type="sldNum" sz="quarter" idx="10"/>
          </p:nvPr>
        </p:nvSpPr>
        <p:spPr>
          <a:xfrm>
            <a:off x="7308304" y="6343199"/>
            <a:ext cx="1535360" cy="398169"/>
          </a:xfrm>
        </p:spPr>
        <p:txBody>
          <a:bodyPr/>
          <a:lstStyle/>
          <a:p>
            <a:endParaRPr lang="da-DK"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title" idx="4294967295"/>
          </p:nvPr>
        </p:nvSpPr>
        <p:spPr bwMode="auto">
          <a:xfrm>
            <a:off x="45720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a-DK" sz="2800" b="1" dirty="0">
                <a:latin typeface="Arial" charset="0"/>
              </a:rPr>
              <a:t>Dagsorden</a:t>
            </a:r>
          </a:p>
        </p:txBody>
      </p:sp>
      <p:sp>
        <p:nvSpPr>
          <p:cNvPr id="6147" name="Rectangle 11"/>
          <p:cNvSpPr>
            <a:spLocks noGrp="1" noChangeArrowheads="1"/>
          </p:cNvSpPr>
          <p:nvPr>
            <p:ph type="body" idx="4294967295"/>
          </p:nvPr>
        </p:nvSpPr>
        <p:spPr bwMode="auto">
          <a:xfrm>
            <a:off x="168694" y="1124743"/>
            <a:ext cx="8975306" cy="54006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dirigent og referent.</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Bestyrelsens beretning v/bestyrelsesformand Flemming Lindeløv.</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Fremlæggelse af årsregnskab v/ adm. direktør Mogens V. Møller.</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Fordeling af årets overskud eller underskud efter forslag fra bestyrelsen. </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Fremlæggelse af og vejledende afstemning om selskabets vederlagsrapport</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medlemmer til bestyrelsen </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revisor</a:t>
            </a:r>
          </a:p>
          <a:p>
            <a:pPr marL="342900" lvl="0" indent="-342900">
              <a:lnSpc>
                <a:spcPct val="115000"/>
              </a:lnSpc>
              <a:buFont typeface="+mj-lt"/>
              <a:buAutoNum type="arabicPeriod"/>
            </a:pPr>
            <a:r>
              <a:rPr lang="da-DK" sz="2000" b="1" dirty="0">
                <a:effectLst/>
                <a:latin typeface="Arial" panose="020B0604020202020204" pitchFamily="34" charset="0"/>
                <a:ea typeface="Times New Roman" panose="02020603050405020304" pitchFamily="18" charset="0"/>
                <a:cs typeface="Times New Roman" panose="02020603050405020304" pitchFamily="18" charset="0"/>
              </a:rPr>
              <a:t>Forslag fra bestyrelsen / aktionærerne.</a:t>
            </a:r>
          </a:p>
          <a:p>
            <a:pPr marL="742950" lvl="1" indent="-28575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om bemyndigelse til erhvervelse af egne aktier</a:t>
            </a:r>
          </a:p>
          <a:p>
            <a:pPr marL="742950" lvl="1" indent="-28575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om bemyndigelse til kapitalforhøjelse</a:t>
            </a:r>
          </a:p>
          <a:p>
            <a:pPr marL="342900" lvl="0" indent="-342900" algn="just">
              <a:lnSpc>
                <a:spcPct val="115000"/>
              </a:lnSpc>
              <a:spcAft>
                <a:spcPts val="1000"/>
              </a:spcAft>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Eventuelt</a:t>
            </a:r>
          </a:p>
          <a:p>
            <a:pPr marL="0" indent="0" algn="just">
              <a:lnSpc>
                <a:spcPct val="115000"/>
              </a:lnSpc>
              <a:spcAft>
                <a:spcPts val="1000"/>
              </a:spcAft>
              <a:buNone/>
            </a:pPr>
            <a:r>
              <a:rPr lang="da-DK" sz="2000" dirty="0">
                <a:latin typeface="Arial" panose="020B0604020202020204" pitchFamily="34" charset="0"/>
                <a:ea typeface="Times New Roman" panose="02020603050405020304" pitchFamily="18" charset="0"/>
                <a:cs typeface="Times New Roman" panose="02020603050405020304" pitchFamily="18" charset="0"/>
              </a:rPr>
              <a:t>Efterfølgende orientering om </a:t>
            </a:r>
            <a:r>
              <a:rPr lang="da-DK" sz="2000" dirty="0" err="1">
                <a:latin typeface="Arial" panose="020B0604020202020204" pitchFamily="34" charset="0"/>
                <a:ea typeface="Times New Roman" panose="02020603050405020304" pitchFamily="18" charset="0"/>
                <a:cs typeface="Times New Roman" panose="02020603050405020304" pitchFamily="18" charset="0"/>
              </a:rPr>
              <a:t>Mejlbryggen</a:t>
            </a:r>
            <a:r>
              <a:rPr lang="da-DK" sz="2000" dirty="0">
                <a:latin typeface="Arial" panose="020B0604020202020204" pitchFamily="34" charset="0"/>
                <a:ea typeface="Times New Roman" panose="02020603050405020304" pitchFamily="18" charset="0"/>
                <a:cs typeface="Times New Roman" panose="02020603050405020304" pitchFamily="18" charset="0"/>
              </a:rPr>
              <a:t> på Aarhus Ø</a:t>
            </a:r>
            <a:endParaRPr lang="da-DK" sz="2000" dirty="0">
              <a:effectLst/>
              <a:latin typeface="Arial" panose="020B0604020202020204" pitchFamily="34" charset="0"/>
              <a:ea typeface="Times New Roman" panose="02020603050405020304" pitchFamily="18" charset="0"/>
              <a:cs typeface="Times New Roman" panose="02020603050405020304" pitchFamily="18" charset="0"/>
            </a:endParaRPr>
          </a:p>
          <a:p>
            <a:pPr marL="533400" indent="-533400" eaLnBrk="1" hangingPunct="1">
              <a:lnSpc>
                <a:spcPct val="80000"/>
              </a:lnSpc>
              <a:buFont typeface="Wingdings" pitchFamily="2" charset="2"/>
              <a:buAutoNum type="arabicPeriod"/>
            </a:pPr>
            <a:endParaRPr lang="da-DK" sz="2000" dirty="0">
              <a:latin typeface="Arial" charset="0"/>
            </a:endParaRPr>
          </a:p>
        </p:txBody>
      </p:sp>
      <p:sp>
        <p:nvSpPr>
          <p:cNvPr id="2" name="Pladsholder til slidenummer 1">
            <a:extLst>
              <a:ext uri="{FF2B5EF4-FFF2-40B4-BE49-F238E27FC236}">
                <a16:creationId xmlns:a16="http://schemas.microsoft.com/office/drawing/2014/main" id="{3CFEEA82-4C63-42A2-84A8-35E2C97D8150}"/>
              </a:ext>
            </a:extLst>
          </p:cNvPr>
          <p:cNvSpPr>
            <a:spLocks noGrp="1"/>
          </p:cNvSpPr>
          <p:nvPr>
            <p:ph type="sldNum" sz="quarter" idx="10"/>
          </p:nvPr>
        </p:nvSpPr>
        <p:spPr/>
        <p:txBody>
          <a:bodyPr/>
          <a:lstStyle/>
          <a:p>
            <a:pPr algn="r"/>
            <a:fld id="{2A5DE2C1-730E-4DF2-964D-B4C61AD91AF6}" type="slidenum">
              <a:rPr lang="da-DK" smtClean="0"/>
              <a:pPr algn="r"/>
              <a:t>52</a:t>
            </a:fld>
            <a:endParaRPr lang="da-DK" dirty="0"/>
          </a:p>
        </p:txBody>
      </p:sp>
    </p:spTree>
    <p:extLst>
      <p:ext uri="{BB962C8B-B14F-4D97-AF65-F5344CB8AC3E}">
        <p14:creationId xmlns:p14="http://schemas.microsoft.com/office/powerpoint/2010/main" val="28411292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a-DK" sz="2800" dirty="0">
                <a:latin typeface="Arial" panose="020B0604020202020204" pitchFamily="34" charset="0"/>
                <a:cs typeface="Arial" panose="020B0604020202020204" pitchFamily="34" charset="0"/>
              </a:rPr>
              <a:t>Bemyndigelse til erhvervelse af egne aktier</a:t>
            </a:r>
          </a:p>
        </p:txBody>
      </p:sp>
      <p:sp>
        <p:nvSpPr>
          <p:cNvPr id="34819" name="Rectangle 3"/>
          <p:cNvSpPr>
            <a:spLocks noGrp="1" noChangeArrowheads="1"/>
          </p:cNvSpPr>
          <p:nvPr>
            <p:ph type="body" idx="1"/>
          </p:nvPr>
        </p:nvSpPr>
        <p:spPr bwMode="auto">
          <a:xfrm>
            <a:off x="323528" y="1052736"/>
            <a:ext cx="8229600" cy="4608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a-DK" sz="2000" dirty="0">
                <a:latin typeface="Arial" panose="020B0604020202020204" pitchFamily="34" charset="0"/>
                <a:cs typeface="Arial" panose="020B0604020202020204" pitchFamily="34" charset="0"/>
              </a:rPr>
              <a:t>Der stilles forslag om, at bestyrelsen bemyndiges til i perioden frem til 1. april 2028 at lade selskabet erhverve egne aktier. Det samlede antal egne aktier må ikke overstige 20% af selskabets samlede pålydende aktiekapital, og vederlaget må ikke fravige den på erhvervelsestidspunktet fastsatte kurs på Nasdaq Copenhagen A/S med mere end 5 %.</a:t>
            </a:r>
          </a:p>
          <a:p>
            <a:pPr marL="0" indent="0">
              <a:buNone/>
            </a:pPr>
            <a:r>
              <a:rPr lang="da-DK" sz="2000" dirty="0">
                <a:latin typeface="Arial" panose="020B0604020202020204" pitchFamily="34" charset="0"/>
                <a:cs typeface="Arial" panose="020B0604020202020204" pitchFamily="34" charset="0"/>
              </a:rPr>
              <a:t> </a:t>
            </a:r>
          </a:p>
          <a:p>
            <a:r>
              <a:rPr lang="da-DK" sz="2000" dirty="0">
                <a:latin typeface="Arial" panose="020B0604020202020204" pitchFamily="34" charset="0"/>
                <a:cs typeface="Arial" panose="020B0604020202020204" pitchFamily="34" charset="0"/>
              </a:rPr>
              <a:t>Forslaget er en forlængelse og en forhøjelse af den nuværende bemyndigelse fra 15% til 20%, og som udløber 1.4.2027.</a:t>
            </a:r>
          </a:p>
          <a:p>
            <a:pPr marL="0" indent="0">
              <a:buNone/>
            </a:pPr>
            <a:r>
              <a:rPr lang="da-DK" sz="2000" dirty="0">
                <a:latin typeface="Arial" panose="020B0604020202020204" pitchFamily="34" charset="0"/>
                <a:cs typeface="Arial" panose="020B0604020202020204" pitchFamily="34" charset="0"/>
              </a:rPr>
              <a:t> </a:t>
            </a:r>
          </a:p>
          <a:p>
            <a:r>
              <a:rPr lang="da-DK" sz="2000" dirty="0">
                <a:latin typeface="Arial" panose="020B0604020202020204" pitchFamily="34" charset="0"/>
                <a:cs typeface="Arial" panose="020B0604020202020204" pitchFamily="34" charset="0"/>
              </a:rPr>
              <a:t>Baggrunden for forslaget er at sikre selskabets bestyrelse størst mulig fleksibilitet i forhold til tilrettelæggelse af selskabets kapitalstruktur.</a:t>
            </a:r>
          </a:p>
          <a:p>
            <a:pPr marL="0" indent="0">
              <a:buNone/>
            </a:pPr>
            <a:r>
              <a:rPr lang="da-DK" sz="2000" b="1" dirty="0">
                <a:latin typeface="Arial" panose="020B0604020202020204" pitchFamily="34" charset="0"/>
                <a:cs typeface="Arial" panose="020B0604020202020204" pitchFamily="34" charset="0"/>
              </a:rPr>
              <a:t> </a:t>
            </a:r>
            <a:endParaRPr lang="da-DK" sz="2000" dirty="0">
              <a:latin typeface="Arial" panose="020B0604020202020204" pitchFamily="34" charset="0"/>
              <a:cs typeface="Arial" panose="020B0604020202020204" pitchFamily="34" charset="0"/>
            </a:endParaRPr>
          </a:p>
        </p:txBody>
      </p:sp>
      <p:sp>
        <p:nvSpPr>
          <p:cNvPr id="5" name="Pladsholder til diasnummer 1"/>
          <p:cNvSpPr txBox="1">
            <a:spLocks/>
          </p:cNvSpPr>
          <p:nvPr/>
        </p:nvSpPr>
        <p:spPr>
          <a:xfrm>
            <a:off x="8532440" y="6376243"/>
            <a:ext cx="432048" cy="365125"/>
          </a:xfrm>
          <a:prstGeom prst="rect">
            <a:avLst/>
          </a:prstGeom>
        </p:spPr>
        <p:txBody>
          <a:bodyPr/>
          <a:lstStyle>
            <a:defPPr>
              <a:defRPr lang="da-DK"/>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fld id="{2A5DE2C1-730E-4DF2-964D-B4C61AD91AF6}" type="slidenum">
              <a:rPr lang="da-DK" sz="1600" smtClean="0"/>
              <a:pPr/>
              <a:t>53</a:t>
            </a:fld>
            <a:endParaRPr lang="da-DK" sz="1600" dirty="0"/>
          </a:p>
        </p:txBody>
      </p:sp>
    </p:spTree>
    <p:extLst>
      <p:ext uri="{BB962C8B-B14F-4D97-AF65-F5344CB8AC3E}">
        <p14:creationId xmlns:p14="http://schemas.microsoft.com/office/powerpoint/2010/main" val="32160569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a-DK" sz="3200" dirty="0">
                <a:latin typeface="Arial" panose="020B0604020202020204" pitchFamily="34" charset="0"/>
                <a:cs typeface="Arial" panose="020B0604020202020204" pitchFamily="34" charset="0"/>
              </a:rPr>
              <a:t>Bemyndigelse til kapitalforhøjelse</a:t>
            </a:r>
          </a:p>
        </p:txBody>
      </p:sp>
      <p:sp>
        <p:nvSpPr>
          <p:cNvPr id="34819" name="Rectangle 3"/>
          <p:cNvSpPr>
            <a:spLocks noGrp="1" noChangeArrowheads="1"/>
          </p:cNvSpPr>
          <p:nvPr>
            <p:ph type="body" idx="1"/>
          </p:nvPr>
        </p:nvSpPr>
        <p:spPr bwMode="auto">
          <a:xfrm>
            <a:off x="374848" y="1417638"/>
            <a:ext cx="8229600" cy="61158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a-DK" sz="2000" dirty="0">
                <a:latin typeface="Arial" panose="020B0604020202020204" pitchFamily="34" charset="0"/>
                <a:cs typeface="Arial" panose="020B0604020202020204" pitchFamily="34" charset="0"/>
              </a:rPr>
              <a:t>Der stilles forslag om at forlænge og forhøje de eksisterende bemyndigelser til kapitalforhøjelse i vedtægternes pkt. 5.6 (fortegningsretsemissioner) og pkt. 5.7 (rettede emissioner).</a:t>
            </a:r>
          </a:p>
          <a:p>
            <a:endParaRPr lang="da-DK" sz="2000" dirty="0">
              <a:latin typeface="Arial" panose="020B0604020202020204" pitchFamily="34" charset="0"/>
              <a:cs typeface="Arial" panose="020B0604020202020204" pitchFamily="34" charset="0"/>
            </a:endParaRPr>
          </a:p>
          <a:p>
            <a:r>
              <a:rPr lang="da-DK" sz="2000" dirty="0">
                <a:latin typeface="Arial" panose="020B0604020202020204" pitchFamily="34" charset="0"/>
                <a:cs typeface="Arial" panose="020B0604020202020204" pitchFamily="34" charset="0"/>
              </a:rPr>
              <a:t>Forslaget er en forlængelse af tidligere bemyndigelse, der udløber i 1.4.2028</a:t>
            </a:r>
          </a:p>
          <a:p>
            <a:pPr marL="0" indent="0">
              <a:buNone/>
            </a:pPr>
            <a:r>
              <a:rPr lang="da-DK" sz="2000" dirty="0">
                <a:latin typeface="Arial" panose="020B0604020202020204" pitchFamily="34" charset="0"/>
                <a:cs typeface="Arial" panose="020B0604020202020204" pitchFamily="34" charset="0"/>
              </a:rPr>
              <a:t> </a:t>
            </a:r>
          </a:p>
          <a:p>
            <a:r>
              <a:rPr lang="da-DK" sz="2000" dirty="0">
                <a:latin typeface="Arial" panose="020B0604020202020204" pitchFamily="34" charset="0"/>
                <a:cs typeface="Arial" panose="020B0604020202020204" pitchFamily="34" charset="0"/>
              </a:rPr>
              <a:t>Baggrunden for forslaget er at sikre selskabets bestyrelse størst mulig fleksibilitet i forhold til sikring af selskabets kapitalberedskab.</a:t>
            </a:r>
          </a:p>
          <a:p>
            <a:pPr marL="0" indent="0">
              <a:buNone/>
            </a:pPr>
            <a:r>
              <a:rPr lang="da-DK" sz="2000" dirty="0">
                <a:latin typeface="Arial" panose="020B0604020202020204" pitchFamily="34" charset="0"/>
                <a:cs typeface="Arial" panose="020B0604020202020204" pitchFamily="34" charset="0"/>
              </a:rPr>
              <a:t> </a:t>
            </a:r>
          </a:p>
          <a:p>
            <a:r>
              <a:rPr lang="da-DK" sz="2000" dirty="0">
                <a:latin typeface="Arial" panose="020B0604020202020204" pitchFamily="34" charset="0"/>
                <a:cs typeface="Arial" panose="020B0604020202020204" pitchFamily="34" charset="0"/>
              </a:rPr>
              <a:t>Vedtægternes pkt. 5.6 og 5.7 foreslås ændret således at de har følgende ordlyd:</a:t>
            </a:r>
          </a:p>
          <a:p>
            <a:pPr marL="0" indent="0">
              <a:buNone/>
            </a:pPr>
            <a:endParaRPr lang="da-DK" sz="1600" dirty="0">
              <a:latin typeface="Arial" panose="020B0604020202020204" pitchFamily="34" charset="0"/>
              <a:cs typeface="Arial" panose="020B0604020202020204" pitchFamily="34" charset="0"/>
            </a:endParaRPr>
          </a:p>
        </p:txBody>
      </p:sp>
      <p:sp>
        <p:nvSpPr>
          <p:cNvPr id="5" name="Pladsholder til diasnummer 1"/>
          <p:cNvSpPr txBox="1">
            <a:spLocks/>
          </p:cNvSpPr>
          <p:nvPr/>
        </p:nvSpPr>
        <p:spPr>
          <a:xfrm>
            <a:off x="8532440" y="6376243"/>
            <a:ext cx="432048" cy="365125"/>
          </a:xfrm>
          <a:prstGeom prst="rect">
            <a:avLst/>
          </a:prstGeom>
        </p:spPr>
        <p:txBody>
          <a:bodyPr/>
          <a:lstStyle>
            <a:defPPr>
              <a:defRPr lang="da-DK"/>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fld id="{2A5DE2C1-730E-4DF2-964D-B4C61AD91AF6}" type="slidenum">
              <a:rPr lang="da-DK" sz="1600" smtClean="0"/>
              <a:pPr/>
              <a:t>54</a:t>
            </a:fld>
            <a:endParaRPr lang="da-DK" sz="1600" dirty="0"/>
          </a:p>
        </p:txBody>
      </p:sp>
    </p:spTree>
    <p:extLst>
      <p:ext uri="{BB962C8B-B14F-4D97-AF65-F5344CB8AC3E}">
        <p14:creationId xmlns:p14="http://schemas.microsoft.com/office/powerpoint/2010/main" val="32160569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a-DK" sz="3200" dirty="0">
                <a:latin typeface="Arial" panose="020B0604020202020204" pitchFamily="34" charset="0"/>
                <a:cs typeface="Arial" panose="020B0604020202020204" pitchFamily="34" charset="0"/>
              </a:rPr>
              <a:t>Bemyndigelse til kapitalforhøjelse</a:t>
            </a:r>
          </a:p>
        </p:txBody>
      </p:sp>
      <p:sp>
        <p:nvSpPr>
          <p:cNvPr id="34819" name="Rectangle 3"/>
          <p:cNvSpPr>
            <a:spLocks noGrp="1" noChangeArrowheads="1"/>
          </p:cNvSpPr>
          <p:nvPr>
            <p:ph type="body" idx="1"/>
          </p:nvPr>
        </p:nvSpPr>
        <p:spPr bwMode="auto">
          <a:xfrm>
            <a:off x="539552" y="1628800"/>
            <a:ext cx="8064896" cy="59046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endParaRPr lang="da-DK" sz="1600" dirty="0">
              <a:latin typeface="Arial" panose="020B0604020202020204" pitchFamily="34" charset="0"/>
              <a:cs typeface="Arial" panose="020B0604020202020204" pitchFamily="34" charset="0"/>
            </a:endParaRPr>
          </a:p>
          <a:p>
            <a:pPr marL="0" indent="0">
              <a:buNone/>
            </a:pPr>
            <a:r>
              <a:rPr lang="da-DK" sz="1600" dirty="0">
                <a:latin typeface="Arial" panose="020B0604020202020204" pitchFamily="34" charset="0"/>
                <a:cs typeface="Arial" panose="020B0604020202020204" pitchFamily="34" charset="0"/>
              </a:rPr>
              <a:t>Vedtægternes § 5.6 har herefter følgende ordlyd:  </a:t>
            </a:r>
          </a:p>
          <a:p>
            <a:pPr marL="0" indent="0">
              <a:buNone/>
            </a:pPr>
            <a:r>
              <a:rPr lang="da-DK" sz="1600" dirty="0">
                <a:latin typeface="Arial" panose="020B0604020202020204" pitchFamily="34" charset="0"/>
                <a:cs typeface="Arial" panose="020B0604020202020204" pitchFamily="34" charset="0"/>
              </a:rPr>
              <a:t>”</a:t>
            </a:r>
            <a:r>
              <a:rPr lang="da-DK" i="1" dirty="0"/>
              <a:t> </a:t>
            </a:r>
            <a:r>
              <a:rPr lang="da-DK" sz="2000" i="1" dirty="0">
                <a:latin typeface="Arial" panose="020B0604020202020204" pitchFamily="34" charset="0"/>
                <a:cs typeface="Arial" panose="020B0604020202020204" pitchFamily="34" charset="0"/>
              </a:rPr>
              <a:t>Bestyrelsen er indtil den 1.4.2029 bemyndiget til ad en eller flere omgange at forhøje aktiekapitalen med indtil nominelt 37.933.000 kr. aktier (svarende til 758.660 aktier a DKK 50 pr. aktie) ved tegning af nye aktier til markedskurs eller en lavere kurs, som fastsat af bestyrelsen, dog ikke under kurs pari. Forhøjelsen kan ske såvel ved kontant indbetaling, som på anden måde. Delvis indbetaling er ikke muligt. De eksisterende aktionærer skal have fortegningsret til tegning af det beløb, hvormed aktiekapitalen forhøjes. For de nye aktier skal gælde samme regler som for de nuværende aktier, herunder at aktierne er noteret på Nasdaq Copenhagen A/S og registreret i en værdipapircentral i andele på DKK 50, og at aktierne lyder på navn. De nye aktier skal være omsætningspapirer.</a:t>
            </a:r>
            <a:endParaRPr lang="da-DK" sz="2000" dirty="0">
              <a:latin typeface="Arial" panose="020B0604020202020204" pitchFamily="34" charset="0"/>
              <a:cs typeface="Arial" panose="020B0604020202020204" pitchFamily="34" charset="0"/>
            </a:endParaRPr>
          </a:p>
          <a:p>
            <a:pPr marL="0" indent="0">
              <a:buNone/>
            </a:pPr>
            <a:endParaRPr lang="da-DK" sz="1600" dirty="0">
              <a:latin typeface="Arial" panose="020B0604020202020204" pitchFamily="34" charset="0"/>
              <a:cs typeface="Arial" panose="020B0604020202020204" pitchFamily="34" charset="0"/>
            </a:endParaRPr>
          </a:p>
        </p:txBody>
      </p:sp>
      <p:sp>
        <p:nvSpPr>
          <p:cNvPr id="5" name="Pladsholder til diasnummer 1"/>
          <p:cNvSpPr txBox="1">
            <a:spLocks/>
          </p:cNvSpPr>
          <p:nvPr/>
        </p:nvSpPr>
        <p:spPr>
          <a:xfrm>
            <a:off x="8532440" y="6376243"/>
            <a:ext cx="432048" cy="365125"/>
          </a:xfrm>
          <a:prstGeom prst="rect">
            <a:avLst/>
          </a:prstGeom>
        </p:spPr>
        <p:txBody>
          <a:bodyPr/>
          <a:lstStyle>
            <a:defPPr>
              <a:defRPr lang="da-DK"/>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fld id="{2A5DE2C1-730E-4DF2-964D-B4C61AD91AF6}" type="slidenum">
              <a:rPr lang="da-DK" sz="1600" smtClean="0"/>
              <a:pPr/>
              <a:t>55</a:t>
            </a:fld>
            <a:endParaRPr lang="da-DK" sz="1600" dirty="0"/>
          </a:p>
        </p:txBody>
      </p:sp>
      <p:sp>
        <p:nvSpPr>
          <p:cNvPr id="2" name="Pladsholder til slidenummer 1">
            <a:extLst>
              <a:ext uri="{FF2B5EF4-FFF2-40B4-BE49-F238E27FC236}">
                <a16:creationId xmlns:a16="http://schemas.microsoft.com/office/drawing/2014/main" id="{FD55AE77-7AD6-4620-B81A-DDB35C41A4A4}"/>
              </a:ext>
            </a:extLst>
          </p:cNvPr>
          <p:cNvSpPr>
            <a:spLocks noGrp="1"/>
          </p:cNvSpPr>
          <p:nvPr>
            <p:ph type="sldNum" sz="quarter" idx="10"/>
          </p:nvPr>
        </p:nvSpPr>
        <p:spPr/>
        <p:txBody>
          <a:bodyPr/>
          <a:lstStyle/>
          <a:p>
            <a:fld id="{2A5DE2C1-730E-4DF2-964D-B4C61AD91AF6}" type="slidenum">
              <a:rPr lang="da-DK" smtClean="0"/>
              <a:t>55</a:t>
            </a:fld>
            <a:endParaRPr lang="da-DK"/>
          </a:p>
        </p:txBody>
      </p:sp>
    </p:spTree>
    <p:extLst>
      <p:ext uri="{BB962C8B-B14F-4D97-AF65-F5344CB8AC3E}">
        <p14:creationId xmlns:p14="http://schemas.microsoft.com/office/powerpoint/2010/main" val="8429846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a-DK" sz="3200" dirty="0"/>
              <a:t>Bemyndigelse til kapitalforhøjelse</a:t>
            </a:r>
          </a:p>
        </p:txBody>
      </p:sp>
      <p:sp>
        <p:nvSpPr>
          <p:cNvPr id="34819" name="Rectangle 3"/>
          <p:cNvSpPr>
            <a:spLocks noGrp="1" noChangeArrowheads="1"/>
          </p:cNvSpPr>
          <p:nvPr>
            <p:ph type="body" idx="1"/>
          </p:nvPr>
        </p:nvSpPr>
        <p:spPr bwMode="auto">
          <a:xfrm>
            <a:off x="539552" y="1628800"/>
            <a:ext cx="8064896" cy="59046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endParaRPr lang="da-DK" sz="1600" dirty="0">
              <a:latin typeface="Arial" panose="020B0604020202020204" pitchFamily="34" charset="0"/>
              <a:cs typeface="Arial" panose="020B0604020202020204" pitchFamily="34" charset="0"/>
            </a:endParaRPr>
          </a:p>
          <a:p>
            <a:pPr marL="0" indent="0">
              <a:buNone/>
            </a:pPr>
            <a:r>
              <a:rPr lang="da-DK" sz="1600" dirty="0">
                <a:latin typeface="Arial" panose="020B0604020202020204" pitchFamily="34" charset="0"/>
                <a:cs typeface="Arial" panose="020B0604020202020204" pitchFamily="34" charset="0"/>
              </a:rPr>
              <a:t>Vedtægternes § 5.7 har herefter følgende ordlyd:  </a:t>
            </a:r>
          </a:p>
          <a:p>
            <a:r>
              <a:rPr lang="da-DK" sz="2000" i="1" dirty="0">
                <a:latin typeface="Arial" panose="020B0604020202020204" pitchFamily="34" charset="0"/>
                <a:cs typeface="Arial" panose="020B0604020202020204" pitchFamily="34" charset="0"/>
              </a:rPr>
              <a:t> Bestyrelsen er indtil den 1.4.2029 bemyndiget til ad en eller flere omgange at forhøje aktiekapitalen med indtil nominelt DKK 37.933,000 (svarende til 758.660 aktier a DKK 50 pr. aktie) ved tegning af nye aktier til en kurs, der ikke er lavere end markedskursen. Forhøjelsen skal ske ved kontant indbetaling. Delvis indbetaling er ikke muligt. De eksisterende aktionærer skal ikke have fortegningsret til tegning af det beløb, hvormed aktiekapitalen forhøjes. For de nye aktier skal gælde samme regler som for de nuværende aktier, herunder at aktierne er noteret på Nasdaq Copenhagen A/S og registreret i en værdipapircentral i andele på DKK 50, og at aktierne lyder på navn. De nye aktier skal være omsætningspapirer.</a:t>
            </a:r>
            <a:endParaRPr lang="da-DK" sz="2000" dirty="0">
              <a:latin typeface="Arial" panose="020B0604020202020204" pitchFamily="34" charset="0"/>
              <a:cs typeface="Arial" panose="020B0604020202020204" pitchFamily="34" charset="0"/>
            </a:endParaRPr>
          </a:p>
          <a:p>
            <a:pPr marL="0" indent="0">
              <a:buNone/>
            </a:pPr>
            <a:endParaRPr lang="da-DK" sz="1600" dirty="0">
              <a:latin typeface="Arial" panose="020B0604020202020204" pitchFamily="34" charset="0"/>
              <a:cs typeface="Arial" panose="020B0604020202020204" pitchFamily="34" charset="0"/>
            </a:endParaRPr>
          </a:p>
        </p:txBody>
      </p:sp>
      <p:sp>
        <p:nvSpPr>
          <p:cNvPr id="5" name="Pladsholder til diasnummer 1"/>
          <p:cNvSpPr txBox="1">
            <a:spLocks/>
          </p:cNvSpPr>
          <p:nvPr/>
        </p:nvSpPr>
        <p:spPr>
          <a:xfrm>
            <a:off x="8532440" y="6376243"/>
            <a:ext cx="432048" cy="365125"/>
          </a:xfrm>
          <a:prstGeom prst="rect">
            <a:avLst/>
          </a:prstGeom>
        </p:spPr>
        <p:txBody>
          <a:bodyPr/>
          <a:lstStyle>
            <a:defPPr>
              <a:defRPr lang="da-DK"/>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fld id="{2A5DE2C1-730E-4DF2-964D-B4C61AD91AF6}" type="slidenum">
              <a:rPr lang="da-DK" sz="1600" smtClean="0"/>
              <a:pPr/>
              <a:t>56</a:t>
            </a:fld>
            <a:endParaRPr lang="da-DK" sz="1600" dirty="0"/>
          </a:p>
        </p:txBody>
      </p:sp>
      <p:sp>
        <p:nvSpPr>
          <p:cNvPr id="2" name="Pladsholder til slidenummer 1">
            <a:extLst>
              <a:ext uri="{FF2B5EF4-FFF2-40B4-BE49-F238E27FC236}">
                <a16:creationId xmlns:a16="http://schemas.microsoft.com/office/drawing/2014/main" id="{9940CCF2-D4AC-4FE8-8730-322E488B45CC}"/>
              </a:ext>
            </a:extLst>
          </p:cNvPr>
          <p:cNvSpPr>
            <a:spLocks noGrp="1"/>
          </p:cNvSpPr>
          <p:nvPr>
            <p:ph type="sldNum" sz="quarter" idx="10"/>
          </p:nvPr>
        </p:nvSpPr>
        <p:spPr/>
        <p:txBody>
          <a:bodyPr/>
          <a:lstStyle/>
          <a:p>
            <a:fld id="{2A5DE2C1-730E-4DF2-964D-B4C61AD91AF6}" type="slidenum">
              <a:rPr lang="da-DK" smtClean="0"/>
              <a:t>56</a:t>
            </a:fld>
            <a:endParaRPr lang="da-DK"/>
          </a:p>
        </p:txBody>
      </p:sp>
    </p:spTree>
    <p:extLst>
      <p:ext uri="{BB962C8B-B14F-4D97-AF65-F5344CB8AC3E}">
        <p14:creationId xmlns:p14="http://schemas.microsoft.com/office/powerpoint/2010/main" val="3811909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title" idx="4294967295"/>
          </p:nvPr>
        </p:nvSpPr>
        <p:spPr bwMode="auto">
          <a:xfrm>
            <a:off x="45720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a-DK" sz="2800" b="1" dirty="0">
                <a:latin typeface="Arial" charset="0"/>
              </a:rPr>
              <a:t>Dagsorden</a:t>
            </a:r>
          </a:p>
        </p:txBody>
      </p:sp>
      <p:sp>
        <p:nvSpPr>
          <p:cNvPr id="6147" name="Rectangle 11"/>
          <p:cNvSpPr>
            <a:spLocks noGrp="1" noChangeArrowheads="1"/>
          </p:cNvSpPr>
          <p:nvPr>
            <p:ph type="body" idx="4294967295"/>
          </p:nvPr>
        </p:nvSpPr>
        <p:spPr bwMode="auto">
          <a:xfrm>
            <a:off x="168694" y="1124743"/>
            <a:ext cx="8795794" cy="52514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dirigent og referent.</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Bestyrelsens beretning v/bestyrelsesformand Flemming Lindeløv.</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Fremlæggelse af årsregnskab v/ adm. direktør Mogens V. Møller.</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Fordeling af årets overskud eller underskud efter forslag fra bestyrelsen. </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Fremlæggelse af og vejledende afstemning om selskabets vederlagsrapport</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medlemmer til bestyrelsen </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revisor</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fra bestyrelsen / aktionærerne.</a:t>
            </a:r>
          </a:p>
          <a:p>
            <a:pPr marL="742950" lvl="1" indent="-28575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om bemyndigelse til erhvervelse af egne aktier</a:t>
            </a:r>
          </a:p>
          <a:p>
            <a:pPr marL="742950" lvl="1" indent="-28575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om bemyndigelse til kapitalforhøjelse</a:t>
            </a:r>
          </a:p>
          <a:p>
            <a:pPr marL="342900" lvl="0" indent="-342900" algn="just">
              <a:lnSpc>
                <a:spcPct val="115000"/>
              </a:lnSpc>
              <a:spcAft>
                <a:spcPts val="1000"/>
              </a:spcAft>
              <a:buFont typeface="+mj-lt"/>
              <a:buAutoNum type="arabicPeriod"/>
            </a:pPr>
            <a:r>
              <a:rPr lang="da-DK" sz="2000" b="1" dirty="0">
                <a:effectLst/>
                <a:latin typeface="Arial" panose="020B0604020202020204" pitchFamily="34" charset="0"/>
                <a:ea typeface="Times New Roman" panose="02020603050405020304" pitchFamily="18" charset="0"/>
                <a:cs typeface="Times New Roman" panose="02020603050405020304" pitchFamily="18" charset="0"/>
              </a:rPr>
              <a:t>Eventuelt</a:t>
            </a:r>
          </a:p>
          <a:p>
            <a:pPr marL="0" indent="0" algn="just">
              <a:lnSpc>
                <a:spcPct val="115000"/>
              </a:lnSpc>
              <a:spcAft>
                <a:spcPts val="1000"/>
              </a:spcAft>
              <a:buNone/>
            </a:pPr>
            <a:r>
              <a:rPr lang="da-DK" sz="2000" dirty="0">
                <a:latin typeface="Arial" panose="020B0604020202020204" pitchFamily="34" charset="0"/>
                <a:ea typeface="Times New Roman" panose="02020603050405020304" pitchFamily="18" charset="0"/>
                <a:cs typeface="Times New Roman" panose="02020603050405020304" pitchFamily="18" charset="0"/>
              </a:rPr>
              <a:t>Efterfølgende orientering om </a:t>
            </a:r>
            <a:r>
              <a:rPr lang="da-DK" sz="2000" dirty="0" err="1">
                <a:latin typeface="Arial" panose="020B0604020202020204" pitchFamily="34" charset="0"/>
                <a:ea typeface="Times New Roman" panose="02020603050405020304" pitchFamily="18" charset="0"/>
                <a:cs typeface="Times New Roman" panose="02020603050405020304" pitchFamily="18" charset="0"/>
              </a:rPr>
              <a:t>Mejlbryggen</a:t>
            </a:r>
            <a:r>
              <a:rPr lang="da-DK" sz="2000" dirty="0">
                <a:latin typeface="Arial" panose="020B0604020202020204" pitchFamily="34" charset="0"/>
                <a:ea typeface="Times New Roman" panose="02020603050405020304" pitchFamily="18" charset="0"/>
                <a:cs typeface="Times New Roman" panose="02020603050405020304" pitchFamily="18" charset="0"/>
              </a:rPr>
              <a:t> på Aarhus Ø</a:t>
            </a:r>
            <a:endParaRPr lang="da-DK" sz="2000" dirty="0">
              <a:effectLst/>
              <a:latin typeface="Arial" panose="020B0604020202020204" pitchFamily="34" charset="0"/>
              <a:ea typeface="Times New Roman" panose="02020603050405020304" pitchFamily="18" charset="0"/>
              <a:cs typeface="Times New Roman" panose="02020603050405020304" pitchFamily="18" charset="0"/>
            </a:endParaRPr>
          </a:p>
          <a:p>
            <a:pPr marL="533400" indent="-533400" eaLnBrk="1" hangingPunct="1">
              <a:lnSpc>
                <a:spcPct val="80000"/>
              </a:lnSpc>
              <a:buFont typeface="Wingdings" pitchFamily="2" charset="2"/>
              <a:buAutoNum type="arabicPeriod"/>
            </a:pPr>
            <a:endParaRPr lang="da-DK" sz="2000" dirty="0">
              <a:latin typeface="Arial" charset="0"/>
            </a:endParaRPr>
          </a:p>
        </p:txBody>
      </p:sp>
      <p:sp>
        <p:nvSpPr>
          <p:cNvPr id="2" name="Pladsholder til slidenummer 1">
            <a:extLst>
              <a:ext uri="{FF2B5EF4-FFF2-40B4-BE49-F238E27FC236}">
                <a16:creationId xmlns:a16="http://schemas.microsoft.com/office/drawing/2014/main" id="{3CFEEA82-4C63-42A2-84A8-35E2C97D8150}"/>
              </a:ext>
            </a:extLst>
          </p:cNvPr>
          <p:cNvSpPr>
            <a:spLocks noGrp="1"/>
          </p:cNvSpPr>
          <p:nvPr>
            <p:ph type="sldNum" sz="quarter" idx="10"/>
          </p:nvPr>
        </p:nvSpPr>
        <p:spPr/>
        <p:txBody>
          <a:bodyPr/>
          <a:lstStyle/>
          <a:p>
            <a:pPr algn="r"/>
            <a:fld id="{2A5DE2C1-730E-4DF2-964D-B4C61AD91AF6}" type="slidenum">
              <a:rPr lang="da-DK" smtClean="0"/>
              <a:pPr algn="r"/>
              <a:t>57</a:t>
            </a:fld>
            <a:endParaRPr lang="da-DK" dirty="0"/>
          </a:p>
        </p:txBody>
      </p:sp>
    </p:spTree>
    <p:extLst>
      <p:ext uri="{BB962C8B-B14F-4D97-AF65-F5344CB8AC3E}">
        <p14:creationId xmlns:p14="http://schemas.microsoft.com/office/powerpoint/2010/main" val="10236646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5E06A0-3C91-BA77-7BF6-38DF096D9988}"/>
              </a:ext>
            </a:extLst>
          </p:cNvPr>
          <p:cNvSpPr>
            <a:spLocks noGrp="1"/>
          </p:cNvSpPr>
          <p:nvPr>
            <p:ph type="title"/>
          </p:nvPr>
        </p:nvSpPr>
        <p:spPr/>
        <p:txBody>
          <a:bodyPr/>
          <a:lstStyle/>
          <a:p>
            <a:r>
              <a:rPr lang="da-DK" dirty="0"/>
              <a:t>Faldende vækst i hele verden – bør også trække renter ned</a:t>
            </a:r>
          </a:p>
        </p:txBody>
      </p:sp>
      <p:sp>
        <p:nvSpPr>
          <p:cNvPr id="5" name="Pladsholder til slidenummer 4">
            <a:extLst>
              <a:ext uri="{FF2B5EF4-FFF2-40B4-BE49-F238E27FC236}">
                <a16:creationId xmlns:a16="http://schemas.microsoft.com/office/drawing/2014/main" id="{C5DD64C2-1BB5-9BB8-CF46-DEE9C1A8433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2C1ECB-E40A-40B6-AEA9-4500FF190C0F}" type="slidenum">
              <a:rPr lang="da-DK" smtClean="0"/>
              <a:pPr/>
              <a:t>58</a:t>
            </a:fld>
            <a:endParaRPr lang="da-DK"/>
          </a:p>
        </p:txBody>
      </p:sp>
      <p:pic>
        <p:nvPicPr>
          <p:cNvPr id="7" name="Billede 6">
            <a:extLst>
              <a:ext uri="{FF2B5EF4-FFF2-40B4-BE49-F238E27FC236}">
                <a16:creationId xmlns:a16="http://schemas.microsoft.com/office/drawing/2014/main" id="{ADC33992-D360-DF23-782E-C59A1F8814ED}"/>
              </a:ext>
            </a:extLst>
          </p:cNvPr>
          <p:cNvPicPr>
            <a:picLocks noChangeAspect="1"/>
          </p:cNvPicPr>
          <p:nvPr/>
        </p:nvPicPr>
        <p:blipFill>
          <a:blip r:embed="rId2"/>
          <a:stretch>
            <a:fillRect/>
          </a:stretch>
        </p:blipFill>
        <p:spPr>
          <a:xfrm>
            <a:off x="717939" y="2485986"/>
            <a:ext cx="6527931" cy="3327104"/>
          </a:xfrm>
          <a:prstGeom prst="rect">
            <a:avLst/>
          </a:prstGeom>
        </p:spPr>
      </p:pic>
    </p:spTree>
    <p:extLst>
      <p:ext uri="{BB962C8B-B14F-4D97-AF65-F5344CB8AC3E}">
        <p14:creationId xmlns:p14="http://schemas.microsoft.com/office/powerpoint/2010/main" val="39472878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96B63-4320-0349-60BD-EA522B425C96}"/>
              </a:ext>
            </a:extLst>
          </p:cNvPr>
          <p:cNvSpPr>
            <a:spLocks noGrp="1"/>
          </p:cNvSpPr>
          <p:nvPr>
            <p:ph type="title"/>
          </p:nvPr>
        </p:nvSpPr>
        <p:spPr/>
        <p:txBody>
          <a:bodyPr/>
          <a:lstStyle/>
          <a:p>
            <a:r>
              <a:rPr lang="da-DK" dirty="0"/>
              <a:t>Kerneinflation i EU, USA og i DK</a:t>
            </a:r>
          </a:p>
        </p:txBody>
      </p:sp>
      <p:sp>
        <p:nvSpPr>
          <p:cNvPr id="5" name="Pladsholder til slidenummer 4">
            <a:extLst>
              <a:ext uri="{FF2B5EF4-FFF2-40B4-BE49-F238E27FC236}">
                <a16:creationId xmlns:a16="http://schemas.microsoft.com/office/drawing/2014/main" id="{13BDF320-705F-AB01-3F38-D2CA0ED5598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2C1ECB-E40A-40B6-AEA9-4500FF190C0F}" type="slidenum">
              <a:rPr lang="da-DK" smtClean="0"/>
              <a:pPr/>
              <a:t>59</a:t>
            </a:fld>
            <a:endParaRPr lang="da-DK"/>
          </a:p>
        </p:txBody>
      </p:sp>
      <p:pic>
        <p:nvPicPr>
          <p:cNvPr id="7" name="Billede 6">
            <a:extLst>
              <a:ext uri="{FF2B5EF4-FFF2-40B4-BE49-F238E27FC236}">
                <a16:creationId xmlns:a16="http://schemas.microsoft.com/office/drawing/2014/main" id="{F0222EBE-94B6-95F2-C5AB-967ECD97E654}"/>
              </a:ext>
            </a:extLst>
          </p:cNvPr>
          <p:cNvPicPr>
            <a:picLocks noChangeAspect="1"/>
          </p:cNvPicPr>
          <p:nvPr/>
        </p:nvPicPr>
        <p:blipFill>
          <a:blip r:embed="rId2"/>
          <a:stretch>
            <a:fillRect/>
          </a:stretch>
        </p:blipFill>
        <p:spPr>
          <a:xfrm>
            <a:off x="308056" y="1842210"/>
            <a:ext cx="8437946" cy="4065361"/>
          </a:xfrm>
          <a:prstGeom prst="rect">
            <a:avLst/>
          </a:prstGeom>
        </p:spPr>
      </p:pic>
    </p:spTree>
    <p:extLst>
      <p:ext uri="{BB962C8B-B14F-4D97-AF65-F5344CB8AC3E}">
        <p14:creationId xmlns:p14="http://schemas.microsoft.com/office/powerpoint/2010/main" val="179045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6121E000-5E1A-499F-8FE5-BE5A901721E7}"/>
              </a:ext>
            </a:extLst>
          </p:cNvPr>
          <p:cNvSpPr>
            <a:spLocks noGrp="1"/>
          </p:cNvSpPr>
          <p:nvPr>
            <p:ph type="title"/>
          </p:nvPr>
        </p:nvSpPr>
        <p:spPr>
          <a:xfrm>
            <a:off x="457200" y="274638"/>
            <a:ext cx="7715200" cy="778098"/>
          </a:xfrm>
        </p:spPr>
        <p:txBody>
          <a:bodyPr/>
          <a:lstStyle/>
          <a:p>
            <a:r>
              <a:rPr lang="da-DK" sz="2800" dirty="0"/>
              <a:t>Holdet i Prime Office - bestyrelsen</a:t>
            </a:r>
          </a:p>
        </p:txBody>
      </p:sp>
      <p:sp>
        <p:nvSpPr>
          <p:cNvPr id="2" name="Pladsholder til slidenummer 1">
            <a:extLst>
              <a:ext uri="{FF2B5EF4-FFF2-40B4-BE49-F238E27FC236}">
                <a16:creationId xmlns:a16="http://schemas.microsoft.com/office/drawing/2014/main" id="{D0B260AF-1C44-434E-A19C-2BD2E46D2B35}"/>
              </a:ext>
            </a:extLst>
          </p:cNvPr>
          <p:cNvSpPr>
            <a:spLocks noGrp="1"/>
          </p:cNvSpPr>
          <p:nvPr>
            <p:ph type="sldNum" sz="quarter" idx="4294967295"/>
          </p:nvPr>
        </p:nvSpPr>
        <p:spPr>
          <a:xfrm>
            <a:off x="8316416" y="6403553"/>
            <a:ext cx="657944" cy="359618"/>
          </a:xfrm>
        </p:spPr>
        <p:txBody>
          <a:bodyPr/>
          <a:lstStyle/>
          <a:p>
            <a:fld id="{2A5DE2C1-730E-4DF2-964D-B4C61AD91AF6}" type="slidenum">
              <a:rPr lang="da-DK" smtClean="0"/>
              <a:t>6</a:t>
            </a:fld>
            <a:endParaRPr lang="da-DK" dirty="0"/>
          </a:p>
        </p:txBody>
      </p:sp>
      <p:pic>
        <p:nvPicPr>
          <p:cNvPr id="4" name="Billede 3">
            <a:extLst>
              <a:ext uri="{FF2B5EF4-FFF2-40B4-BE49-F238E27FC236}">
                <a16:creationId xmlns:a16="http://schemas.microsoft.com/office/drawing/2014/main" id="{E016A6E3-F214-3C23-FE83-05A9D9081B92}"/>
              </a:ext>
            </a:extLst>
          </p:cNvPr>
          <p:cNvPicPr>
            <a:picLocks noChangeAspect="1"/>
          </p:cNvPicPr>
          <p:nvPr/>
        </p:nvPicPr>
        <p:blipFill rotWithShape="1">
          <a:blip r:embed="rId2"/>
          <a:srcRect l="-8418" t="822" r="4594" b="-822"/>
          <a:stretch/>
        </p:blipFill>
        <p:spPr>
          <a:xfrm>
            <a:off x="1043608" y="1196751"/>
            <a:ext cx="5328592" cy="5431237"/>
          </a:xfrm>
          <a:prstGeom prst="rect">
            <a:avLst/>
          </a:prstGeom>
        </p:spPr>
      </p:pic>
    </p:spTree>
    <p:extLst>
      <p:ext uri="{BB962C8B-B14F-4D97-AF65-F5344CB8AC3E}">
        <p14:creationId xmlns:p14="http://schemas.microsoft.com/office/powerpoint/2010/main" val="2420446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C012A7-2770-4D1E-9C57-13C7FF8B663A}"/>
              </a:ext>
            </a:extLst>
          </p:cNvPr>
          <p:cNvSpPr>
            <a:spLocks noGrp="1"/>
          </p:cNvSpPr>
          <p:nvPr>
            <p:ph type="title"/>
          </p:nvPr>
        </p:nvSpPr>
        <p:spPr/>
        <p:txBody>
          <a:bodyPr/>
          <a:lstStyle/>
          <a:p>
            <a:r>
              <a:rPr lang="da-DK" sz="2800" dirty="0"/>
              <a:t>Ny Koncernoversigt </a:t>
            </a:r>
          </a:p>
        </p:txBody>
      </p:sp>
      <p:sp>
        <p:nvSpPr>
          <p:cNvPr id="4" name="Pladsholder til slidenummer 3">
            <a:extLst>
              <a:ext uri="{FF2B5EF4-FFF2-40B4-BE49-F238E27FC236}">
                <a16:creationId xmlns:a16="http://schemas.microsoft.com/office/drawing/2014/main" id="{76C50D42-7C22-460D-B7AC-0EA80453614E}"/>
              </a:ext>
            </a:extLst>
          </p:cNvPr>
          <p:cNvSpPr>
            <a:spLocks noGrp="1"/>
          </p:cNvSpPr>
          <p:nvPr>
            <p:ph type="sldNum" sz="quarter" idx="10"/>
          </p:nvPr>
        </p:nvSpPr>
        <p:spPr>
          <a:xfrm>
            <a:off x="8531792" y="6389934"/>
            <a:ext cx="611088" cy="385018"/>
          </a:xfrm>
        </p:spPr>
        <p:txBody>
          <a:bodyPr/>
          <a:lstStyle/>
          <a:p>
            <a:fld id="{2A5DE2C1-730E-4DF2-964D-B4C61AD91AF6}" type="slidenum">
              <a:rPr lang="da-DK" smtClean="0"/>
              <a:t>7</a:t>
            </a:fld>
            <a:endParaRPr lang="da-DK" dirty="0"/>
          </a:p>
        </p:txBody>
      </p:sp>
      <p:pic>
        <p:nvPicPr>
          <p:cNvPr id="8" name="Billede 7">
            <a:extLst>
              <a:ext uri="{FF2B5EF4-FFF2-40B4-BE49-F238E27FC236}">
                <a16:creationId xmlns:a16="http://schemas.microsoft.com/office/drawing/2014/main" id="{BA96D387-5573-DE83-2463-2D8B391DF705}"/>
              </a:ext>
            </a:extLst>
          </p:cNvPr>
          <p:cNvPicPr>
            <a:picLocks noChangeAspect="1"/>
          </p:cNvPicPr>
          <p:nvPr/>
        </p:nvPicPr>
        <p:blipFill rotWithShape="1">
          <a:blip r:embed="rId2">
            <a:extLst>
              <a:ext uri="{28A0092B-C50C-407E-A947-70E740481C1C}">
                <a14:useLocalDpi xmlns:a14="http://schemas.microsoft.com/office/drawing/2010/main" val="0"/>
              </a:ext>
            </a:extLst>
          </a:blip>
          <a:srcRect t="18551"/>
          <a:stretch/>
        </p:blipFill>
        <p:spPr>
          <a:xfrm>
            <a:off x="73303" y="1739560"/>
            <a:ext cx="8747169" cy="3921688"/>
          </a:xfrm>
          <a:prstGeom prst="rect">
            <a:avLst/>
          </a:prstGeom>
        </p:spPr>
      </p:pic>
    </p:spTree>
    <p:extLst>
      <p:ext uri="{BB962C8B-B14F-4D97-AF65-F5344CB8AC3E}">
        <p14:creationId xmlns:p14="http://schemas.microsoft.com/office/powerpoint/2010/main" val="4124768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74BD55E-48B8-3685-F7B7-09E3416F75C1}"/>
              </a:ext>
            </a:extLst>
          </p:cNvPr>
          <p:cNvSpPr>
            <a:spLocks noGrp="1"/>
          </p:cNvSpPr>
          <p:nvPr>
            <p:ph type="title"/>
          </p:nvPr>
        </p:nvSpPr>
        <p:spPr/>
        <p:txBody>
          <a:bodyPr/>
          <a:lstStyle/>
          <a:p>
            <a:r>
              <a:rPr lang="da-DK" sz="2800" dirty="0"/>
              <a:t>Væsentlige forhold i Prime Office A/S</a:t>
            </a:r>
          </a:p>
        </p:txBody>
      </p:sp>
      <p:sp>
        <p:nvSpPr>
          <p:cNvPr id="6" name="Pladsholder til indhold 5">
            <a:extLst>
              <a:ext uri="{FF2B5EF4-FFF2-40B4-BE49-F238E27FC236}">
                <a16:creationId xmlns:a16="http://schemas.microsoft.com/office/drawing/2014/main" id="{241A1376-62C9-DA52-6F54-3C1BE9C5AF10}"/>
              </a:ext>
            </a:extLst>
          </p:cNvPr>
          <p:cNvSpPr>
            <a:spLocks noGrp="1"/>
          </p:cNvSpPr>
          <p:nvPr>
            <p:ph idx="1"/>
          </p:nvPr>
        </p:nvSpPr>
        <p:spPr>
          <a:xfrm>
            <a:off x="323528" y="833774"/>
            <a:ext cx="8229600" cy="4525963"/>
          </a:xfrm>
        </p:spPr>
        <p:txBody>
          <a:bodyPr/>
          <a:lstStyle/>
          <a:p>
            <a:r>
              <a:rPr lang="da-DK" dirty="0">
                <a:latin typeface="Arial" panose="020B0604020202020204" pitchFamily="34" charset="0"/>
                <a:cs typeface="Arial" panose="020B0604020202020204" pitchFamily="34" charset="0"/>
              </a:rPr>
              <a:t>Prime Office A/S samles i fire segmenter</a:t>
            </a:r>
          </a:p>
          <a:p>
            <a:pPr lvl="1"/>
            <a:r>
              <a:rPr lang="da-DK" dirty="0">
                <a:latin typeface="Arial" panose="020B0604020202020204" pitchFamily="34" charset="0"/>
                <a:cs typeface="Arial" panose="020B0604020202020204" pitchFamily="34" charset="0"/>
              </a:rPr>
              <a:t>Tyske boligejendomme i K/S Danske </a:t>
            </a:r>
            <a:r>
              <a:rPr lang="da-DK" dirty="0" err="1">
                <a:latin typeface="Arial" panose="020B0604020202020204" pitchFamily="34" charset="0"/>
                <a:cs typeface="Arial" panose="020B0604020202020204" pitchFamily="34" charset="0"/>
              </a:rPr>
              <a:t>Immobilien</a:t>
            </a:r>
            <a:r>
              <a:rPr lang="da-DK" dirty="0">
                <a:latin typeface="Arial" panose="020B0604020202020204" pitchFamily="34" charset="0"/>
                <a:cs typeface="Arial" panose="020B0604020202020204" pitchFamily="34" charset="0"/>
              </a:rPr>
              <a:t> (75,2%)</a:t>
            </a:r>
          </a:p>
          <a:p>
            <a:pPr lvl="1"/>
            <a:r>
              <a:rPr lang="da-DK" dirty="0">
                <a:latin typeface="Arial" panose="020B0604020202020204" pitchFamily="34" charset="0"/>
                <a:cs typeface="Arial" panose="020B0604020202020204" pitchFamily="34" charset="0"/>
              </a:rPr>
              <a:t>Tyske kontorejendomme i Prime Office A/S (12,1%)</a:t>
            </a:r>
          </a:p>
          <a:p>
            <a:pPr lvl="1"/>
            <a:r>
              <a:rPr lang="da-DK" dirty="0">
                <a:latin typeface="Arial" panose="020B0604020202020204" pitchFamily="34" charset="0"/>
                <a:cs typeface="Arial" panose="020B0604020202020204" pitchFamily="34" charset="0"/>
              </a:rPr>
              <a:t>Tyske erhvervsejendomme i MC Property Fund (12,7%)</a:t>
            </a:r>
          </a:p>
          <a:p>
            <a:pPr lvl="1"/>
            <a:r>
              <a:rPr lang="da-DK" dirty="0">
                <a:latin typeface="Arial" panose="020B0604020202020204" pitchFamily="34" charset="0"/>
                <a:cs typeface="Arial" panose="020B0604020202020204" pitchFamily="34" charset="0"/>
              </a:rPr>
              <a:t>Danske boligejendomme i Prime Office A/S (NY/</a:t>
            </a:r>
            <a:r>
              <a:rPr lang="da-DK" dirty="0" err="1">
                <a:latin typeface="Arial" panose="020B0604020202020204" pitchFamily="34" charset="0"/>
                <a:cs typeface="Arial" panose="020B0604020202020204" pitchFamily="34" charset="0"/>
              </a:rPr>
              <a:t>Mejlbryggen</a:t>
            </a:r>
            <a:r>
              <a:rPr lang="da-DK" dirty="0">
                <a:latin typeface="Arial" panose="020B0604020202020204" pitchFamily="34" charset="0"/>
                <a:cs typeface="Arial" panose="020B0604020202020204" pitchFamily="34" charset="0"/>
              </a:rPr>
              <a:t>)</a:t>
            </a:r>
          </a:p>
          <a:p>
            <a:pPr lvl="1"/>
            <a:r>
              <a:rPr lang="da-DK" sz="2800" dirty="0">
                <a:latin typeface="Arial" panose="020B0604020202020204" pitchFamily="34" charset="0"/>
                <a:cs typeface="Arial" panose="020B0604020202020204" pitchFamily="34" charset="0"/>
              </a:rPr>
              <a:t>Alle boligejendomme i MCPF solgt til KSD i juni 2023</a:t>
            </a:r>
          </a:p>
          <a:p>
            <a:pPr lvl="1"/>
            <a:r>
              <a:rPr lang="da-DK" sz="2800" dirty="0">
                <a:latin typeface="Arial" panose="020B0604020202020204" pitchFamily="34" charset="0"/>
                <a:cs typeface="Arial" panose="020B0604020202020204" pitchFamily="34" charset="0"/>
              </a:rPr>
              <a:t>Aarhus Ø har fyldt meget i de seneste år</a:t>
            </a:r>
            <a:endParaRPr lang="da-DK" dirty="0">
              <a:latin typeface="Arial" panose="020B0604020202020204" pitchFamily="34" charset="0"/>
              <a:cs typeface="Arial" panose="020B0604020202020204" pitchFamily="34" charset="0"/>
            </a:endParaRPr>
          </a:p>
          <a:p>
            <a:pPr lvl="1"/>
            <a:endParaRPr lang="da-DK" dirty="0">
              <a:latin typeface="Arial" panose="020B0604020202020204" pitchFamily="34" charset="0"/>
              <a:cs typeface="Arial" panose="020B0604020202020204" pitchFamily="34" charset="0"/>
            </a:endParaRPr>
          </a:p>
          <a:p>
            <a:pPr lvl="1"/>
            <a:endParaRPr lang="da-DK" dirty="0">
              <a:latin typeface="Arial" panose="020B0604020202020204" pitchFamily="34" charset="0"/>
              <a:cs typeface="Arial" panose="020B0604020202020204" pitchFamily="34" charset="0"/>
            </a:endParaRPr>
          </a:p>
          <a:p>
            <a:pPr marL="0" indent="0">
              <a:buNone/>
            </a:pPr>
            <a:r>
              <a:rPr lang="da-DK" dirty="0">
                <a:latin typeface="Arial" panose="020B0604020202020204" pitchFamily="34" charset="0"/>
                <a:cs typeface="Arial" panose="020B0604020202020204" pitchFamily="34" charset="0"/>
              </a:rPr>
              <a:t>	</a:t>
            </a:r>
            <a:endParaRPr lang="da-DK" sz="2800" dirty="0">
              <a:latin typeface="Arial" panose="020B0604020202020204" pitchFamily="34" charset="0"/>
              <a:cs typeface="Arial" panose="020B0604020202020204" pitchFamily="34" charset="0"/>
            </a:endParaRPr>
          </a:p>
        </p:txBody>
      </p:sp>
      <p:sp>
        <p:nvSpPr>
          <p:cNvPr id="4" name="Pladsholder til slidenummer 3">
            <a:extLst>
              <a:ext uri="{FF2B5EF4-FFF2-40B4-BE49-F238E27FC236}">
                <a16:creationId xmlns:a16="http://schemas.microsoft.com/office/drawing/2014/main" id="{F409FA01-31DE-D996-0F27-B9E15931B619}"/>
              </a:ext>
            </a:extLst>
          </p:cNvPr>
          <p:cNvSpPr>
            <a:spLocks noGrp="1"/>
          </p:cNvSpPr>
          <p:nvPr>
            <p:ph type="sldNum" sz="quarter" idx="10"/>
          </p:nvPr>
        </p:nvSpPr>
        <p:spPr/>
        <p:txBody>
          <a:bodyPr/>
          <a:lstStyle/>
          <a:p>
            <a:fld id="{2A5DE2C1-730E-4DF2-964D-B4C61AD91AF6}" type="slidenum">
              <a:rPr lang="da-DK" smtClean="0"/>
              <a:t>8</a:t>
            </a:fld>
            <a:endParaRPr lang="da-DK" dirty="0"/>
          </a:p>
        </p:txBody>
      </p:sp>
    </p:spTree>
    <p:extLst>
      <p:ext uri="{BB962C8B-B14F-4D97-AF65-F5344CB8AC3E}">
        <p14:creationId xmlns:p14="http://schemas.microsoft.com/office/powerpoint/2010/main" val="2176190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E851DF-BC41-46A4-9840-64C67F6BB1E0}"/>
              </a:ext>
            </a:extLst>
          </p:cNvPr>
          <p:cNvSpPr>
            <a:spLocks noGrp="1"/>
          </p:cNvSpPr>
          <p:nvPr>
            <p:ph type="title"/>
          </p:nvPr>
        </p:nvSpPr>
        <p:spPr/>
        <p:txBody>
          <a:bodyPr/>
          <a:lstStyle/>
          <a:p>
            <a:r>
              <a:rPr lang="da-DK" sz="2800" dirty="0"/>
              <a:t>Kort om bestyrelsens arbejde i 2023</a:t>
            </a:r>
          </a:p>
        </p:txBody>
      </p:sp>
      <p:sp>
        <p:nvSpPr>
          <p:cNvPr id="3" name="Pladsholder til indhold 2">
            <a:extLst>
              <a:ext uri="{FF2B5EF4-FFF2-40B4-BE49-F238E27FC236}">
                <a16:creationId xmlns:a16="http://schemas.microsoft.com/office/drawing/2014/main" id="{51D85625-4258-4C5A-8177-D252C67702C9}"/>
              </a:ext>
            </a:extLst>
          </p:cNvPr>
          <p:cNvSpPr>
            <a:spLocks noGrp="1"/>
          </p:cNvSpPr>
          <p:nvPr>
            <p:ph idx="1"/>
          </p:nvPr>
        </p:nvSpPr>
        <p:spPr>
          <a:xfrm>
            <a:off x="0" y="846138"/>
            <a:ext cx="8532440" cy="6011862"/>
          </a:xfrm>
        </p:spPr>
        <p:txBody>
          <a:bodyPr/>
          <a:lstStyle/>
          <a:p>
            <a:r>
              <a:rPr lang="da-DK" sz="2700" dirty="0">
                <a:latin typeface="Arial" panose="020B0604020202020204" pitchFamily="34" charset="0"/>
                <a:cs typeface="Arial" panose="020B0604020202020204" pitchFamily="34" charset="0"/>
              </a:rPr>
              <a:t>Der har været afholdt  13 møder i bestyrelsen og 1 møder i revisionsudvalget (hele bestyrelsen med KH som formand) og 7 </a:t>
            </a:r>
            <a:r>
              <a:rPr lang="da-DK" sz="2700" dirty="0" err="1">
                <a:latin typeface="Arial" panose="020B0604020202020204" pitchFamily="34" charset="0"/>
                <a:cs typeface="Arial" panose="020B0604020202020204" pitchFamily="34" charset="0"/>
              </a:rPr>
              <a:t>teamsmøder</a:t>
            </a:r>
            <a:r>
              <a:rPr lang="da-DK" sz="2700" dirty="0">
                <a:latin typeface="Arial" panose="020B0604020202020204" pitchFamily="34" charset="0"/>
                <a:cs typeface="Arial" panose="020B0604020202020204" pitchFamily="34" charset="0"/>
              </a:rPr>
              <a:t> i vederlagsudvalget.</a:t>
            </a:r>
          </a:p>
          <a:p>
            <a:r>
              <a:rPr lang="da-DK" sz="2700" dirty="0">
                <a:latin typeface="Arial" panose="020B0604020202020204" pitchFamily="34" charset="0"/>
                <a:cs typeface="Arial" panose="020B0604020202020204" pitchFamily="34" charset="0"/>
              </a:rPr>
              <a:t>Væsentlige konklusioner for det børsnoterede selskab:</a:t>
            </a:r>
          </a:p>
          <a:p>
            <a:r>
              <a:rPr lang="da-DK" sz="2700" dirty="0">
                <a:latin typeface="Arial" panose="020B0604020202020204" pitchFamily="34" charset="0"/>
                <a:cs typeface="Arial" panose="020B0604020202020204" pitchFamily="34" charset="0"/>
              </a:rPr>
              <a:t>Vi er underlagt omfattende lovgivning omkring investorbeskyttelse og kontrol (et IFRS-selskab)</a:t>
            </a:r>
          </a:p>
          <a:p>
            <a:r>
              <a:rPr lang="da-DK" sz="2700" dirty="0">
                <a:latin typeface="Arial" panose="020B0604020202020204" pitchFamily="34" charset="0"/>
                <a:cs typeface="Arial" panose="020B0604020202020204" pitchFamily="34" charset="0"/>
              </a:rPr>
              <a:t>Vi arbejder for alle vores aktionærer og fokuserer på langsigtet værdiskabelse og udvikling af selskabet</a:t>
            </a:r>
          </a:p>
          <a:p>
            <a:r>
              <a:rPr lang="da-DK" sz="2700" dirty="0">
                <a:latin typeface="Arial" panose="020B0604020202020204" pitchFamily="34" charset="0"/>
                <a:cs typeface="Arial" panose="020B0604020202020204" pitchFamily="34" charset="0"/>
              </a:rPr>
              <a:t>Risikostyring er en stor del af opgaven</a:t>
            </a:r>
          </a:p>
          <a:p>
            <a:r>
              <a:rPr lang="da-DK" sz="2700" dirty="0">
                <a:latin typeface="Arial" panose="020B0604020202020204" pitchFamily="34" charset="0"/>
                <a:cs typeface="Arial" panose="020B0604020202020204" pitchFamily="34" charset="0"/>
              </a:rPr>
              <a:t>Fokus på faste omkostninger og dermed stadig udvikling af </a:t>
            </a:r>
            <a:r>
              <a:rPr lang="da-DK" sz="2700" dirty="0" err="1">
                <a:latin typeface="Arial" panose="020B0604020202020204" pitchFamily="34" charset="0"/>
                <a:cs typeface="Arial" panose="020B0604020202020204" pitchFamily="34" charset="0"/>
              </a:rPr>
              <a:t>PO`s</a:t>
            </a:r>
            <a:r>
              <a:rPr lang="da-DK" sz="2700" dirty="0">
                <a:latin typeface="Arial" panose="020B0604020202020204" pitchFamily="34" charset="0"/>
                <a:cs typeface="Arial" panose="020B0604020202020204" pitchFamily="34" charset="0"/>
              </a:rPr>
              <a:t> outsourcing-model.</a:t>
            </a:r>
          </a:p>
          <a:p>
            <a:endParaRPr lang="da-DK" dirty="0"/>
          </a:p>
          <a:p>
            <a:endParaRPr lang="da-DK" dirty="0"/>
          </a:p>
          <a:p>
            <a:pPr lvl="1"/>
            <a:endParaRPr lang="da-DK" dirty="0"/>
          </a:p>
        </p:txBody>
      </p:sp>
      <p:sp>
        <p:nvSpPr>
          <p:cNvPr id="4" name="Pladsholder til slidenummer 3">
            <a:extLst>
              <a:ext uri="{FF2B5EF4-FFF2-40B4-BE49-F238E27FC236}">
                <a16:creationId xmlns:a16="http://schemas.microsoft.com/office/drawing/2014/main" id="{F9CF9F0B-37AF-42EB-AF16-3CBABB358D65}"/>
              </a:ext>
            </a:extLst>
          </p:cNvPr>
          <p:cNvSpPr>
            <a:spLocks noGrp="1"/>
          </p:cNvSpPr>
          <p:nvPr>
            <p:ph type="sldNum" sz="quarter" idx="10"/>
          </p:nvPr>
        </p:nvSpPr>
        <p:spPr/>
        <p:txBody>
          <a:bodyPr/>
          <a:lstStyle/>
          <a:p>
            <a:fld id="{2A5DE2C1-730E-4DF2-964D-B4C61AD91AF6}" type="slidenum">
              <a:rPr lang="da-DK" smtClean="0"/>
              <a:t>9</a:t>
            </a:fld>
            <a:endParaRPr lang="da-DK"/>
          </a:p>
        </p:txBody>
      </p:sp>
    </p:spTree>
    <p:extLst>
      <p:ext uri="{BB962C8B-B14F-4D97-AF65-F5344CB8AC3E}">
        <p14:creationId xmlns:p14="http://schemas.microsoft.com/office/powerpoint/2010/main" val="478376875"/>
      </p:ext>
    </p:extLst>
  </p:cSld>
  <p:clrMapOvr>
    <a:masterClrMapping/>
  </p:clrMapOvr>
</p:sld>
</file>

<file path=ppt/theme/theme1.xml><?xml version="1.0" encoding="utf-8"?>
<a:theme xmlns:a="http://schemas.openxmlformats.org/drawingml/2006/main" name="M-C pre">
  <a:themeElements>
    <a:clrScheme name="M-C p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C pre">
      <a:majorFont>
        <a:latin typeface="Verdana"/>
        <a:ea typeface=""/>
        <a:cs typeface=""/>
      </a:majorFont>
      <a:minorFont>
        <a:latin typeface="Times"/>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C p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C pr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C pr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C pr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C pr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C pr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C pr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C pr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C pr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C pr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C pr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C pr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rugerdefineret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2534CA6309E2C4489BA34698B9DB489C" ma:contentTypeVersion="19" ma:contentTypeDescription="Opret et nyt dokument." ma:contentTypeScope="" ma:versionID="b77ede2bf090d84b296e92d29e6cc97f">
  <xsd:schema xmlns:xsd="http://www.w3.org/2001/XMLSchema" xmlns:xs="http://www.w3.org/2001/XMLSchema" xmlns:p="http://schemas.microsoft.com/office/2006/metadata/properties" xmlns:ns2="3316de45-c2f6-439e-809f-d409020129be" xmlns:ns3="e5ac49c1-55cc-45b7-818c-def5cf0e68f6" targetNamespace="http://schemas.microsoft.com/office/2006/metadata/properties" ma:root="true" ma:fieldsID="24092ef29bd09d996f97c90366ad35d0" ns2:_="" ns3:_="">
    <xsd:import namespace="3316de45-c2f6-439e-809f-d409020129be"/>
    <xsd:import namespace="e5ac49c1-55cc-45b7-818c-def5cf0e68f6"/>
    <xsd:element name="properties">
      <xsd:complexType>
        <xsd:sequence>
          <xsd:element name="documentManagement">
            <xsd:complexType>
              <xsd:all>
                <xsd:element ref="ns2:dato" minOccurs="0"/>
                <xsd:element ref="ns3:SharedWithUsers" minOccurs="0"/>
                <xsd:element ref="ns3:SharedWithDetails" minOccurs="0"/>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16de45-c2f6-439e-809f-d409020129be" elementFormDefault="qualified">
    <xsd:import namespace="http://schemas.microsoft.com/office/2006/documentManagement/types"/>
    <xsd:import namespace="http://schemas.microsoft.com/office/infopath/2007/PartnerControls"/>
    <xsd:element name="dato" ma:index="8" nillable="true" ma:displayName="dato" ma:format="DateOnly" ma:indexed="true" ma:internalName="dato">
      <xsd:simpleType>
        <xsd:restriction base="dms:DateTime"/>
      </xsd:simpleType>
    </xsd:element>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Billedmærker" ma:readOnly="false" ma:fieldId="{5cf76f15-5ced-4ddc-b409-7134ff3c332f}" ma:taxonomyMulti="true" ma:sspId="fdd91785-8f33-47cd-bcf5-6675be1c529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ac49c1-55cc-45b7-818c-def5cf0e68f6" elementFormDefault="qualified">
    <xsd:import namespace="http://schemas.microsoft.com/office/2006/documentManagement/types"/>
    <xsd:import namespace="http://schemas.microsoft.com/office/infopath/2007/PartnerControls"/>
    <xsd:element name="SharedWithUsers" ma:index="9"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Delt med detaljer" ma:description="" ma:internalName="SharedWithDetails" ma:readOnly="true">
      <xsd:simpleType>
        <xsd:restriction base="dms:Note">
          <xsd:maxLength value="255"/>
        </xsd:restriction>
      </xsd:simpleType>
    </xsd:element>
    <xsd:element name="TaxCatchAll" ma:index="24" nillable="true" ma:displayName="Taxonomy Catch All Column" ma:hidden="true" ma:list="{e9214d2c-10bb-4ac0-842c-c5bccc345467}" ma:internalName="TaxCatchAll" ma:showField="CatchAllData" ma:web="e5ac49c1-55cc-45b7-818c-def5cf0e68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o xmlns="3316de45-c2f6-439e-809f-d409020129be" xsi:nil="true"/>
    <TaxCatchAll xmlns="e5ac49c1-55cc-45b7-818c-def5cf0e68f6" xsi:nil="true"/>
    <lcf76f155ced4ddcb4097134ff3c332f xmlns="3316de45-c2f6-439e-809f-d409020129b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19924CD-0511-4EF6-B8CC-29D03CC04B88}">
  <ds:schemaRefs>
    <ds:schemaRef ds:uri="http://schemas.microsoft.com/sharepoint/v3/contenttype/forms"/>
  </ds:schemaRefs>
</ds:datastoreItem>
</file>

<file path=customXml/itemProps2.xml><?xml version="1.0" encoding="utf-8"?>
<ds:datastoreItem xmlns:ds="http://schemas.openxmlformats.org/officeDocument/2006/customXml" ds:itemID="{3693ACAC-B4F5-48DD-B116-78B200C564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16de45-c2f6-439e-809f-d409020129be"/>
    <ds:schemaRef ds:uri="e5ac49c1-55cc-45b7-818c-def5cf0e68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45C25A4-715D-412E-A2E2-B06757CBE398}">
  <ds:schemaRefs>
    <ds:schemaRef ds:uri="http://schemas.microsoft.com/office/infopath/2007/PartnerControls"/>
    <ds:schemaRef ds:uri="http://purl.org/dc/terms/"/>
    <ds:schemaRef ds:uri="http://purl.org/dc/elements/1.1/"/>
    <ds:schemaRef ds:uri="3316de45-c2f6-439e-809f-d409020129be"/>
    <ds:schemaRef ds:uri="http://schemas.microsoft.com/office/2006/documentManagement/types"/>
    <ds:schemaRef ds:uri="http://purl.org/dc/dcmitype/"/>
    <ds:schemaRef ds:uri="http://schemas.openxmlformats.org/package/2006/metadata/core-properties"/>
    <ds:schemaRef ds:uri="http://www.w3.org/XML/1998/namespace"/>
    <ds:schemaRef ds:uri="http://schemas.microsoft.com/office/2006/metadata/properties"/>
    <ds:schemaRef ds:uri="e5ac49c1-55cc-45b7-818c-def5cf0e68f6"/>
  </ds:schemaRefs>
</ds:datastoreItem>
</file>

<file path=docProps/app.xml><?xml version="1.0" encoding="utf-8"?>
<Properties xmlns="http://schemas.openxmlformats.org/officeDocument/2006/extended-properties" xmlns:vt="http://schemas.openxmlformats.org/officeDocument/2006/docPropsVTypes">
  <Template>C:\Documents and Settings\mogens møller\Skrivebord\M-C pre.ppt</Template>
  <TotalTime>18537</TotalTime>
  <Words>2763</Words>
  <Application>Microsoft Office PowerPoint</Application>
  <PresentationFormat>Skærmshow (4:3)</PresentationFormat>
  <Paragraphs>403</Paragraphs>
  <Slides>59</Slides>
  <Notes>15</Notes>
  <HiddenSlides>0</HiddenSlides>
  <MMClips>0</MMClips>
  <ScaleCrop>false</ScaleCrop>
  <HeadingPairs>
    <vt:vector size="8" baseType="variant">
      <vt:variant>
        <vt:lpstr>Benyttede skrifttyper</vt:lpstr>
      </vt:variant>
      <vt:variant>
        <vt:i4>7</vt:i4>
      </vt:variant>
      <vt:variant>
        <vt:lpstr>Tema</vt:lpstr>
      </vt:variant>
      <vt:variant>
        <vt:i4>2</vt:i4>
      </vt:variant>
      <vt:variant>
        <vt:lpstr>Integrerede OLE-servere</vt:lpstr>
      </vt:variant>
      <vt:variant>
        <vt:i4>1</vt:i4>
      </vt:variant>
      <vt:variant>
        <vt:lpstr>Slidetitler</vt:lpstr>
      </vt:variant>
      <vt:variant>
        <vt:i4>59</vt:i4>
      </vt:variant>
    </vt:vector>
  </HeadingPairs>
  <TitlesOfParts>
    <vt:vector size="69" baseType="lpstr">
      <vt:lpstr>Arial</vt:lpstr>
      <vt:lpstr>Calibri</vt:lpstr>
      <vt:lpstr>Calibri Light</vt:lpstr>
      <vt:lpstr>Chevin-Light</vt:lpstr>
      <vt:lpstr>Times</vt:lpstr>
      <vt:lpstr>Verdana</vt:lpstr>
      <vt:lpstr>Wingdings</vt:lpstr>
      <vt:lpstr>M-C pre</vt:lpstr>
      <vt:lpstr>Brugerdefineret design</vt:lpstr>
      <vt:lpstr>Worksheet</vt:lpstr>
      <vt:lpstr>PowerPoint-præsentation</vt:lpstr>
      <vt:lpstr>Dagsorden</vt:lpstr>
      <vt:lpstr>Valg af dirigent og referent</vt:lpstr>
      <vt:lpstr>Dagsorden</vt:lpstr>
      <vt:lpstr>Formandens beretning</vt:lpstr>
      <vt:lpstr>Holdet i Prime Office - bestyrelsen</vt:lpstr>
      <vt:lpstr>Ny Koncernoversigt </vt:lpstr>
      <vt:lpstr>Væsentlige forhold i Prime Office A/S</vt:lpstr>
      <vt:lpstr>Kort om bestyrelsens arbejde i 2023</vt:lpstr>
      <vt:lpstr>Organisering med tre forsvarsværker </vt:lpstr>
      <vt:lpstr>Regulering i Prime Office – Væsentlig investorinformation </vt:lpstr>
      <vt:lpstr>Regulering i Prime Office – Finanstilsynet</vt:lpstr>
      <vt:lpstr>Regnskabskontrol  i Prime Office – Erhvervsstyrelsen</vt:lpstr>
      <vt:lpstr>Direktørkontrakt- Præcisering af aftale </vt:lpstr>
      <vt:lpstr>Værdiskabelse: Bestyrelse og ledelse har ansvaret for ”overskud før skat og før værdiregulering”. </vt:lpstr>
      <vt:lpstr>Prime Office mod Small Cap indeks</vt:lpstr>
      <vt:lpstr>Prime Office siden børsnoteringen i 2008</vt:lpstr>
      <vt:lpstr>Væsentlig dokumentation i 2023</vt:lpstr>
      <vt:lpstr>God selskabsledelse (G) anbefalingerne</vt:lpstr>
      <vt:lpstr>ESG-rapport</vt:lpstr>
      <vt:lpstr>Væsentlige punkter omkring reduktion af CO2</vt:lpstr>
      <vt:lpstr>Fokusområder fremadrettet</vt:lpstr>
      <vt:lpstr>Dagsorden</vt:lpstr>
      <vt:lpstr>Ejendomspriser i Tyskland har toppet</vt:lpstr>
      <vt:lpstr>Afkastprocenter hævet i 2022 og i 2023</vt:lpstr>
      <vt:lpstr>Selskabets ejendomstal</vt:lpstr>
      <vt:lpstr>Prime Office’s 5 års resultater</vt:lpstr>
      <vt:lpstr>Udvikling i primær drift</vt:lpstr>
      <vt:lpstr>Udvikling i egenkapital</vt:lpstr>
      <vt:lpstr>Resultatopgørelse 2023</vt:lpstr>
      <vt:lpstr>Totalindkomst 2023</vt:lpstr>
      <vt:lpstr>Segmenter årsregnskab side 64</vt:lpstr>
      <vt:lpstr>Investeringsejendomme og vurderinger</vt:lpstr>
      <vt:lpstr>Aktiver</vt:lpstr>
      <vt:lpstr>Passiver</vt:lpstr>
      <vt:lpstr>Gældsforpligtelser</vt:lpstr>
      <vt:lpstr>Rentesikringer</vt:lpstr>
      <vt:lpstr>Baggrund for omlægning af renteswap i  november 2023 i MCPF</vt:lpstr>
      <vt:lpstr>Investeringer og vedligeholdelse siden 2018</vt:lpstr>
      <vt:lpstr>Skattesag hos tyske finanzamt</vt:lpstr>
      <vt:lpstr>Dagsorden</vt:lpstr>
      <vt:lpstr>Fordeling af årets over- / underskud</vt:lpstr>
      <vt:lpstr>Dagsorden</vt:lpstr>
      <vt:lpstr>Vederlagsrapport 2023</vt:lpstr>
      <vt:lpstr>God selskabsledelse (G)</vt:lpstr>
      <vt:lpstr>Vejledende afstemning om vederlagsrapport</vt:lpstr>
      <vt:lpstr>Dagsorden</vt:lpstr>
      <vt:lpstr>Valg til bestyrelsen</vt:lpstr>
      <vt:lpstr>Kort om Søren Krarup</vt:lpstr>
      <vt:lpstr>Dagsorden</vt:lpstr>
      <vt:lpstr>Valg af revisor</vt:lpstr>
      <vt:lpstr>Dagsorden</vt:lpstr>
      <vt:lpstr>Bemyndigelse til erhvervelse af egne aktier</vt:lpstr>
      <vt:lpstr>Bemyndigelse til kapitalforhøjelse</vt:lpstr>
      <vt:lpstr>Bemyndigelse til kapitalforhøjelse</vt:lpstr>
      <vt:lpstr>Bemyndigelse til kapitalforhøjelse</vt:lpstr>
      <vt:lpstr>Dagsorden</vt:lpstr>
      <vt:lpstr>Faldende vækst i hele verden – bør også trække renter ned</vt:lpstr>
      <vt:lpstr>Kerneinflation i EU, USA og i DK</vt:lpstr>
    </vt:vector>
  </TitlesOfParts>
  <Company>Moller &amp;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mvm</dc:creator>
  <cp:lastModifiedBy>Johan lyck</cp:lastModifiedBy>
  <cp:revision>580</cp:revision>
  <cp:lastPrinted>2024-04-03T12:00:21Z</cp:lastPrinted>
  <dcterms:created xsi:type="dcterms:W3CDTF">2008-05-23T09:29:25Z</dcterms:created>
  <dcterms:modified xsi:type="dcterms:W3CDTF">2024-04-10T19:57:11Z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0x0101002534CA6309E2C4489BA34698B9DB489C</vt:lpwstr>
  </property>
  <property fmtid="{D5CDD505-2E9C-101B-9397-08002B2CF9AE}" pid="3" name="MediaServiceImageTags">
    <vt:lpwstr/>
  </property>
</Properties>
</file>