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957" r:id="rId5"/>
  </p:sldMasterIdLst>
  <p:notesMasterIdLst>
    <p:notesMasterId r:id="rId65"/>
  </p:notesMasterIdLst>
  <p:handoutMasterIdLst>
    <p:handoutMasterId r:id="rId66"/>
  </p:handoutMasterIdLst>
  <p:sldIdLst>
    <p:sldId id="477" r:id="rId6"/>
    <p:sldId id="660" r:id="rId7"/>
    <p:sldId id="479" r:id="rId8"/>
    <p:sldId id="811" r:id="rId9"/>
    <p:sldId id="806" r:id="rId10"/>
    <p:sldId id="857" r:id="rId11"/>
    <p:sldId id="866" r:id="rId12"/>
    <p:sldId id="831" r:id="rId13"/>
    <p:sldId id="779" r:id="rId14"/>
    <p:sldId id="850" r:id="rId15"/>
    <p:sldId id="853" r:id="rId16"/>
    <p:sldId id="819" r:id="rId17"/>
    <p:sldId id="820" r:id="rId18"/>
    <p:sldId id="870" r:id="rId19"/>
    <p:sldId id="827" r:id="rId20"/>
    <p:sldId id="867" r:id="rId21"/>
    <p:sldId id="869" r:id="rId22"/>
    <p:sldId id="846" r:id="rId23"/>
    <p:sldId id="829" r:id="rId24"/>
    <p:sldId id="843" r:id="rId25"/>
    <p:sldId id="845" r:id="rId26"/>
    <p:sldId id="856" r:id="rId27"/>
    <p:sldId id="874" r:id="rId28"/>
    <p:sldId id="812" r:id="rId29"/>
    <p:sldId id="848" r:id="rId30"/>
    <p:sldId id="849" r:id="rId31"/>
    <p:sldId id="836" r:id="rId32"/>
    <p:sldId id="872" r:id="rId33"/>
    <p:sldId id="873" r:id="rId34"/>
    <p:sldId id="854" r:id="rId35"/>
    <p:sldId id="765" r:id="rId36"/>
    <p:sldId id="770" r:id="rId37"/>
    <p:sldId id="774" r:id="rId38"/>
    <p:sldId id="718" r:id="rId39"/>
    <p:sldId id="766" r:id="rId40"/>
    <p:sldId id="809" r:id="rId41"/>
    <p:sldId id="863" r:id="rId42"/>
    <p:sldId id="862" r:id="rId43"/>
    <p:sldId id="813" r:id="rId44"/>
    <p:sldId id="423" r:id="rId45"/>
    <p:sldId id="814" r:id="rId46"/>
    <p:sldId id="666" r:id="rId47"/>
    <p:sldId id="715" r:id="rId48"/>
    <p:sldId id="427" r:id="rId49"/>
    <p:sldId id="815" r:id="rId50"/>
    <p:sldId id="607" r:id="rId51"/>
    <p:sldId id="816" r:id="rId52"/>
    <p:sldId id="608" r:id="rId53"/>
    <p:sldId id="705" r:id="rId54"/>
    <p:sldId id="706" r:id="rId55"/>
    <p:sldId id="818" r:id="rId56"/>
    <p:sldId id="837" r:id="rId57"/>
    <p:sldId id="847" r:id="rId58"/>
    <p:sldId id="871" r:id="rId59"/>
    <p:sldId id="717" r:id="rId60"/>
    <p:sldId id="778" r:id="rId61"/>
    <p:sldId id="258" r:id="rId62"/>
    <p:sldId id="259" r:id="rId63"/>
    <p:sldId id="260" r:id="rId64"/>
  </p:sldIdLst>
  <p:sldSz cx="9144000" cy="6858000" type="screen4x3"/>
  <p:notesSz cx="6797675" cy="9926638"/>
  <p:defaultTex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4F5E5-CB2D-4EED-9D79-DA81663096D9}" v="1" dt="2023-04-11T20:30:44.38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82381" autoAdjust="0"/>
  </p:normalViewPr>
  <p:slideViewPr>
    <p:cSldViewPr>
      <p:cViewPr varScale="1">
        <p:scale>
          <a:sx n="105" d="100"/>
          <a:sy n="105" d="100"/>
        </p:scale>
        <p:origin x="7152" y="84"/>
      </p:cViewPr>
      <p:guideLst>
        <p:guide orient="horz" pos="2160"/>
        <p:guide pos="2880"/>
      </p:guideLst>
    </p:cSldViewPr>
  </p:slideViewPr>
  <p:outlineViewPr>
    <p:cViewPr>
      <p:scale>
        <a:sx n="33" d="100"/>
        <a:sy n="33" d="100"/>
      </p:scale>
      <p:origin x="0" y="-13416"/>
    </p:cViewPr>
  </p:outlineViewPr>
  <p:notesTextViewPr>
    <p:cViewPr>
      <p:scale>
        <a:sx n="3" d="2"/>
        <a:sy n="3" d="2"/>
      </p:scale>
      <p:origin x="0" y="0"/>
    </p:cViewPr>
  </p:notesTextViewPr>
  <p:sorterViewPr>
    <p:cViewPr>
      <p:scale>
        <a:sx n="1" d="1"/>
        <a:sy n="1" d="1"/>
      </p:scale>
      <p:origin x="0" y="0"/>
    </p:cViewPr>
  </p:sorterViewPr>
  <p:notesViewPr>
    <p:cSldViewPr>
      <p:cViewPr>
        <p:scale>
          <a:sx n="100" d="100"/>
          <a:sy n="100" d="100"/>
        </p:scale>
        <p:origin x="3564" y="-1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gens Vinther Møller" userId="61d9e108-7c85-44ab-92de-79a486b96d61" providerId="ADAL" clId="{7E7D0BB1-85C5-41EE-B7DF-228BD96FE1A6}"/>
    <pc:docChg chg="modSld">
      <pc:chgData name="Mogens Vinther Møller" userId="61d9e108-7c85-44ab-92de-79a486b96d61" providerId="ADAL" clId="{7E7D0BB1-85C5-41EE-B7DF-228BD96FE1A6}" dt="2023-04-09T18:04:13.281" v="1" actId="14826"/>
      <pc:docMkLst>
        <pc:docMk/>
      </pc:docMkLst>
      <pc:sldChg chg="modSp mod">
        <pc:chgData name="Mogens Vinther Møller" userId="61d9e108-7c85-44ab-92de-79a486b96d61" providerId="ADAL" clId="{7E7D0BB1-85C5-41EE-B7DF-228BD96FE1A6}" dt="2023-04-09T18:04:13.281" v="1" actId="14826"/>
        <pc:sldMkLst>
          <pc:docMk/>
          <pc:sldMk cId="2941261967" sldId="836"/>
        </pc:sldMkLst>
        <pc:picChg chg="mod">
          <ac:chgData name="Mogens Vinther Møller" userId="61d9e108-7c85-44ab-92de-79a486b96d61" providerId="ADAL" clId="{7E7D0BB1-85C5-41EE-B7DF-228BD96FE1A6}" dt="2023-04-09T18:04:13.281" v="1" actId="14826"/>
          <ac:picMkLst>
            <pc:docMk/>
            <pc:sldMk cId="2941261967" sldId="836"/>
            <ac:picMk id="7" creationId="{DD1067B9-1A0C-4947-9D8F-0BEA3FC77C2D}"/>
          </ac:picMkLst>
        </pc:picChg>
      </pc:sldChg>
      <pc:sldChg chg="modSp mod">
        <pc:chgData name="Mogens Vinther Møller" userId="61d9e108-7c85-44ab-92de-79a486b96d61" providerId="ADAL" clId="{7E7D0BB1-85C5-41EE-B7DF-228BD96FE1A6}" dt="2023-04-09T18:02:55.618" v="0" actId="6549"/>
        <pc:sldMkLst>
          <pc:docMk/>
          <pc:sldMk cId="2600677657" sldId="843"/>
        </pc:sldMkLst>
        <pc:spChg chg="mod">
          <ac:chgData name="Mogens Vinther Møller" userId="61d9e108-7c85-44ab-92de-79a486b96d61" providerId="ADAL" clId="{7E7D0BB1-85C5-41EE-B7DF-228BD96FE1A6}" dt="2023-04-09T18:02:55.618" v="0" actId="6549"/>
          <ac:spMkLst>
            <pc:docMk/>
            <pc:sldMk cId="2600677657" sldId="843"/>
            <ac:spMk id="3" creationId="{500BFE46-9B01-4B68-816D-337BEDBEC3C8}"/>
          </ac:spMkLst>
        </pc:spChg>
      </pc:sldChg>
    </pc:docChg>
  </pc:docChgLst>
  <pc:docChgLst>
    <pc:chgData name="Mogens Vinther Møller" userId="61d9e108-7c85-44ab-92de-79a486b96d61" providerId="ADAL" clId="{4734F5E5-CB2D-4EED-9D79-DA81663096D9}"/>
    <pc:docChg chg="custSel addSld delSld modSld sldOrd">
      <pc:chgData name="Mogens Vinther Møller" userId="61d9e108-7c85-44ab-92de-79a486b96d61" providerId="ADAL" clId="{4734F5E5-CB2D-4EED-9D79-DA81663096D9}" dt="2023-04-12T09:52:46.555" v="84" actId="20577"/>
      <pc:docMkLst>
        <pc:docMk/>
      </pc:docMkLst>
      <pc:sldChg chg="add">
        <pc:chgData name="Mogens Vinther Møller" userId="61d9e108-7c85-44ab-92de-79a486b96d61" providerId="ADAL" clId="{4734F5E5-CB2D-4EED-9D79-DA81663096D9}" dt="2023-04-11T20:30:44.366" v="0"/>
        <pc:sldMkLst>
          <pc:docMk/>
          <pc:sldMk cId="0" sldId="258"/>
        </pc:sldMkLst>
      </pc:sldChg>
      <pc:sldChg chg="add">
        <pc:chgData name="Mogens Vinther Møller" userId="61d9e108-7c85-44ab-92de-79a486b96d61" providerId="ADAL" clId="{4734F5E5-CB2D-4EED-9D79-DA81663096D9}" dt="2023-04-11T20:30:44.366" v="0"/>
        <pc:sldMkLst>
          <pc:docMk/>
          <pc:sldMk cId="0" sldId="259"/>
        </pc:sldMkLst>
      </pc:sldChg>
      <pc:sldChg chg="add">
        <pc:chgData name="Mogens Vinther Møller" userId="61d9e108-7c85-44ab-92de-79a486b96d61" providerId="ADAL" clId="{4734F5E5-CB2D-4EED-9D79-DA81663096D9}" dt="2023-04-11T20:30:44.366" v="0"/>
        <pc:sldMkLst>
          <pc:docMk/>
          <pc:sldMk cId="0" sldId="260"/>
        </pc:sldMkLst>
      </pc:sldChg>
      <pc:sldChg chg="modSp mod">
        <pc:chgData name="Mogens Vinther Møller" userId="61d9e108-7c85-44ab-92de-79a486b96d61" providerId="ADAL" clId="{4734F5E5-CB2D-4EED-9D79-DA81663096D9}" dt="2023-04-12T09:50:38.892" v="36" actId="255"/>
        <pc:sldMkLst>
          <pc:docMk/>
          <pc:sldMk cId="1062855874" sldId="850"/>
        </pc:sldMkLst>
        <pc:spChg chg="mod">
          <ac:chgData name="Mogens Vinther Møller" userId="61d9e108-7c85-44ab-92de-79a486b96d61" providerId="ADAL" clId="{4734F5E5-CB2D-4EED-9D79-DA81663096D9}" dt="2023-04-12T09:50:38.892" v="36" actId="255"/>
          <ac:spMkLst>
            <pc:docMk/>
            <pc:sldMk cId="1062855874" sldId="850"/>
            <ac:spMk id="3" creationId="{C897FF24-2DA2-F273-2AB3-9419D2735FB4}"/>
          </ac:spMkLst>
        </pc:spChg>
      </pc:sldChg>
      <pc:sldChg chg="del">
        <pc:chgData name="Mogens Vinther Møller" userId="61d9e108-7c85-44ab-92de-79a486b96d61" providerId="ADAL" clId="{4734F5E5-CB2D-4EED-9D79-DA81663096D9}" dt="2023-04-12T09:46:50.386" v="34" actId="47"/>
        <pc:sldMkLst>
          <pc:docMk/>
          <pc:sldMk cId="995860411" sldId="852"/>
        </pc:sldMkLst>
      </pc:sldChg>
      <pc:sldChg chg="modSp mod">
        <pc:chgData name="Mogens Vinther Møller" userId="61d9e108-7c85-44ab-92de-79a486b96d61" providerId="ADAL" clId="{4734F5E5-CB2D-4EED-9D79-DA81663096D9}" dt="2023-04-12T09:50:51.593" v="37" actId="6549"/>
        <pc:sldMkLst>
          <pc:docMk/>
          <pc:sldMk cId="1377835547" sldId="853"/>
        </pc:sldMkLst>
        <pc:spChg chg="mod">
          <ac:chgData name="Mogens Vinther Møller" userId="61d9e108-7c85-44ab-92de-79a486b96d61" providerId="ADAL" clId="{4734F5E5-CB2D-4EED-9D79-DA81663096D9}" dt="2023-04-12T09:50:51.593" v="37" actId="6549"/>
          <ac:spMkLst>
            <pc:docMk/>
            <pc:sldMk cId="1377835547" sldId="853"/>
            <ac:spMk id="2" creationId="{D74E3525-0DAE-41D1-8A6A-DAAEDB951696}"/>
          </ac:spMkLst>
        </pc:spChg>
        <pc:picChg chg="mod">
          <ac:chgData name="Mogens Vinther Møller" userId="61d9e108-7c85-44ab-92de-79a486b96d61" providerId="ADAL" clId="{4734F5E5-CB2D-4EED-9D79-DA81663096D9}" dt="2023-04-12T06:49:29.361" v="4" actId="1076"/>
          <ac:picMkLst>
            <pc:docMk/>
            <pc:sldMk cId="1377835547" sldId="853"/>
            <ac:picMk id="9" creationId="{4F8327C2-A7D8-403F-BFEB-0193EB854A3D}"/>
          </ac:picMkLst>
        </pc:picChg>
      </pc:sldChg>
      <pc:sldChg chg="del">
        <pc:chgData name="Mogens Vinther Møller" userId="61d9e108-7c85-44ab-92de-79a486b96d61" providerId="ADAL" clId="{4734F5E5-CB2D-4EED-9D79-DA81663096D9}" dt="2023-04-12T06:54:15.367" v="33" actId="47"/>
        <pc:sldMkLst>
          <pc:docMk/>
          <pc:sldMk cId="179146045" sldId="864"/>
        </pc:sldMkLst>
      </pc:sldChg>
      <pc:sldChg chg="addSp modSp mod">
        <pc:chgData name="Mogens Vinther Møller" userId="61d9e108-7c85-44ab-92de-79a486b96d61" providerId="ADAL" clId="{4734F5E5-CB2D-4EED-9D79-DA81663096D9}" dt="2023-04-12T09:52:46.555" v="84" actId="20577"/>
        <pc:sldMkLst>
          <pc:docMk/>
          <pc:sldMk cId="702679033" sldId="873"/>
        </pc:sldMkLst>
        <pc:spChg chg="mod">
          <ac:chgData name="Mogens Vinther Møller" userId="61d9e108-7c85-44ab-92de-79a486b96d61" providerId="ADAL" clId="{4734F5E5-CB2D-4EED-9D79-DA81663096D9}" dt="2023-04-12T09:52:46.555" v="84" actId="20577"/>
          <ac:spMkLst>
            <pc:docMk/>
            <pc:sldMk cId="702679033" sldId="873"/>
            <ac:spMk id="2" creationId="{9924E3F1-3B80-E425-4A7C-BFAE549B9820}"/>
          </ac:spMkLst>
        </pc:spChg>
        <pc:picChg chg="add mod">
          <ac:chgData name="Mogens Vinther Møller" userId="61d9e108-7c85-44ab-92de-79a486b96d61" providerId="ADAL" clId="{4734F5E5-CB2D-4EED-9D79-DA81663096D9}" dt="2023-04-12T09:52:23.216" v="45" actId="1076"/>
          <ac:picMkLst>
            <pc:docMk/>
            <pc:sldMk cId="702679033" sldId="873"/>
            <ac:picMk id="5" creationId="{BE7CE149-0372-79F1-BBE1-3F58A29E1FAA}"/>
          </ac:picMkLst>
        </pc:picChg>
      </pc:sldChg>
      <pc:sldChg chg="addSp delSp modSp new mod ord">
        <pc:chgData name="Mogens Vinther Møller" userId="61d9e108-7c85-44ab-92de-79a486b96d61" providerId="ADAL" clId="{4734F5E5-CB2D-4EED-9D79-DA81663096D9}" dt="2023-04-12T09:51:20.946" v="43"/>
        <pc:sldMkLst>
          <pc:docMk/>
          <pc:sldMk cId="2426858558" sldId="874"/>
        </pc:sldMkLst>
        <pc:spChg chg="mod">
          <ac:chgData name="Mogens Vinther Møller" userId="61d9e108-7c85-44ab-92de-79a486b96d61" providerId="ADAL" clId="{4734F5E5-CB2D-4EED-9D79-DA81663096D9}" dt="2023-04-12T06:52:45.633" v="30" actId="20577"/>
          <ac:spMkLst>
            <pc:docMk/>
            <pc:sldMk cId="2426858558" sldId="874"/>
            <ac:spMk id="2" creationId="{411317FD-C72D-8806-B18A-EB8C0509BD86}"/>
          </ac:spMkLst>
        </pc:spChg>
        <pc:spChg chg="del">
          <ac:chgData name="Mogens Vinther Møller" userId="61d9e108-7c85-44ab-92de-79a486b96d61" providerId="ADAL" clId="{4734F5E5-CB2D-4EED-9D79-DA81663096D9}" dt="2023-04-12T06:52:26.760" v="6" actId="478"/>
          <ac:spMkLst>
            <pc:docMk/>
            <pc:sldMk cId="2426858558" sldId="874"/>
            <ac:spMk id="3" creationId="{50D6115B-3C37-94B4-AA27-EAF3F1201F78}"/>
          </ac:spMkLst>
        </pc:spChg>
        <pc:picChg chg="add mod">
          <ac:chgData name="Mogens Vinther Møller" userId="61d9e108-7c85-44ab-92de-79a486b96d61" providerId="ADAL" clId="{4734F5E5-CB2D-4EED-9D79-DA81663096D9}" dt="2023-04-12T06:53:23.998" v="32" actId="1076"/>
          <ac:picMkLst>
            <pc:docMk/>
            <pc:sldMk cId="2426858558" sldId="874"/>
            <ac:picMk id="6" creationId="{D441F878-59C5-4475-2554-DF7C024C24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5" name="Rectangle 3"/>
          <p:cNvSpPr>
            <a:spLocks noGrp="1" noChangeArrowheads="1"/>
          </p:cNvSpPr>
          <p:nvPr>
            <p:ph type="dt" sz="quarter"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90116" name="Rectangle 4"/>
          <p:cNvSpPr>
            <a:spLocks noGrp="1" noChangeArrowheads="1"/>
          </p:cNvSpPr>
          <p:nvPr>
            <p:ph type="ftr" sz="quarter" idx="2"/>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7" name="Rectangle 5"/>
          <p:cNvSpPr>
            <a:spLocks noGrp="1" noChangeArrowheads="1"/>
          </p:cNvSpPr>
          <p:nvPr>
            <p:ph type="sldNum" sz="quarter" idx="3"/>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46CA4D64-2C62-4BF6-89F6-048C12B8FA51}" type="slidenum">
              <a:rPr lang="da-DK"/>
              <a:pPr>
                <a:defRPr/>
              </a:pPr>
              <a:t>‹nr.›</a:t>
            </a:fld>
            <a:endParaRPr lang="da-DK"/>
          </a:p>
        </p:txBody>
      </p:sp>
    </p:spTree>
    <p:extLst>
      <p:ext uri="{BB962C8B-B14F-4D97-AF65-F5344CB8AC3E}">
        <p14:creationId xmlns:p14="http://schemas.microsoft.com/office/powerpoint/2010/main" val="24693219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5" name="Rectangle 3"/>
          <p:cNvSpPr>
            <a:spLocks noGrp="1" noChangeArrowheads="1"/>
          </p:cNvSpPr>
          <p:nvPr>
            <p:ph type="dt"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66564"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5711"/>
            <a:ext cx="5438775" cy="446651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078" name="Rectangle 6"/>
          <p:cNvSpPr>
            <a:spLocks noGrp="1" noChangeArrowheads="1"/>
          </p:cNvSpPr>
          <p:nvPr>
            <p:ph type="ftr" sz="quarter" idx="4"/>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9" name="Rectangle 7"/>
          <p:cNvSpPr>
            <a:spLocks noGrp="1" noChangeArrowheads="1"/>
          </p:cNvSpPr>
          <p:nvPr>
            <p:ph type="sldNum" sz="quarter" idx="5"/>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C398DE70-D382-41F3-8895-8B91B0D68D0B}" type="slidenum">
              <a:rPr lang="da-DK"/>
              <a:pPr>
                <a:defRPr/>
              </a:pPr>
              <a:t>‹nr.›</a:t>
            </a:fld>
            <a:endParaRPr lang="da-DK"/>
          </a:p>
        </p:txBody>
      </p:sp>
    </p:spTree>
    <p:extLst>
      <p:ext uri="{BB962C8B-B14F-4D97-AF65-F5344CB8AC3E}">
        <p14:creationId xmlns:p14="http://schemas.microsoft.com/office/powerpoint/2010/main" val="28274364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pitchFamily="18" charset="0"/>
              </a:defRPr>
            </a:lvl1pPr>
            <a:lvl2pPr marL="742950" indent="-285750" defTabSz="966788">
              <a:defRPr sz="2400">
                <a:solidFill>
                  <a:schemeClr val="tx1"/>
                </a:solidFill>
                <a:latin typeface="Times" pitchFamily="18" charset="0"/>
              </a:defRPr>
            </a:lvl2pPr>
            <a:lvl3pPr marL="1143000" indent="-228600" defTabSz="966788">
              <a:defRPr sz="2400">
                <a:solidFill>
                  <a:schemeClr val="tx1"/>
                </a:solidFill>
                <a:latin typeface="Times" pitchFamily="18" charset="0"/>
              </a:defRPr>
            </a:lvl3pPr>
            <a:lvl4pPr marL="1600200" indent="-228600" defTabSz="966788">
              <a:defRPr sz="2400">
                <a:solidFill>
                  <a:schemeClr val="tx1"/>
                </a:solidFill>
                <a:latin typeface="Times" pitchFamily="18" charset="0"/>
              </a:defRPr>
            </a:lvl4pPr>
            <a:lvl5pPr marL="2057400" indent="-228600" defTabSz="966788">
              <a:defRPr sz="2400">
                <a:solidFill>
                  <a:schemeClr val="tx1"/>
                </a:solidFill>
                <a:latin typeface="Times" pitchFamily="18" charset="0"/>
              </a:defRPr>
            </a:lvl5pPr>
            <a:lvl6pPr marL="2514600" indent="-228600" defTabSz="966788" eaLnBrk="0" fontAlgn="base" hangingPunct="0">
              <a:spcBef>
                <a:spcPct val="0"/>
              </a:spcBef>
              <a:spcAft>
                <a:spcPct val="0"/>
              </a:spcAft>
              <a:defRPr sz="2400">
                <a:solidFill>
                  <a:schemeClr val="tx1"/>
                </a:solidFill>
                <a:latin typeface="Times" pitchFamily="18" charset="0"/>
              </a:defRPr>
            </a:lvl6pPr>
            <a:lvl7pPr marL="2971800" indent="-228600" defTabSz="966788" eaLnBrk="0" fontAlgn="base" hangingPunct="0">
              <a:spcBef>
                <a:spcPct val="0"/>
              </a:spcBef>
              <a:spcAft>
                <a:spcPct val="0"/>
              </a:spcAft>
              <a:defRPr sz="2400">
                <a:solidFill>
                  <a:schemeClr val="tx1"/>
                </a:solidFill>
                <a:latin typeface="Times" pitchFamily="18" charset="0"/>
              </a:defRPr>
            </a:lvl7pPr>
            <a:lvl8pPr marL="3429000" indent="-228600" defTabSz="966788" eaLnBrk="0" fontAlgn="base" hangingPunct="0">
              <a:spcBef>
                <a:spcPct val="0"/>
              </a:spcBef>
              <a:spcAft>
                <a:spcPct val="0"/>
              </a:spcAft>
              <a:defRPr sz="2400">
                <a:solidFill>
                  <a:schemeClr val="tx1"/>
                </a:solidFill>
                <a:latin typeface="Times" pitchFamily="18" charset="0"/>
              </a:defRPr>
            </a:lvl8pPr>
            <a:lvl9pPr marL="3886200" indent="-228600" defTabSz="966788" eaLnBrk="0" fontAlgn="base" hangingPunct="0">
              <a:spcBef>
                <a:spcPct val="0"/>
              </a:spcBef>
              <a:spcAft>
                <a:spcPct val="0"/>
              </a:spcAft>
              <a:defRPr sz="2400">
                <a:solidFill>
                  <a:schemeClr val="tx1"/>
                </a:solidFill>
                <a:latin typeface="Times" pitchFamily="18" charset="0"/>
              </a:defRPr>
            </a:lvl9pPr>
          </a:lstStyle>
          <a:p>
            <a:fld id="{0FF022B5-8228-4944-A2F7-31FFF7FBF5DB}" type="slidenum">
              <a:rPr lang="da-DK" sz="1300" smtClean="0">
                <a:latin typeface="Arial" charset="0"/>
              </a:rPr>
              <a:pPr/>
              <a:t>1</a:t>
            </a:fld>
            <a:endParaRPr lang="da-DK" sz="13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p>
        </p:txBody>
      </p:sp>
      <p:sp>
        <p:nvSpPr>
          <p:cNvPr id="2" name="Pladsholder til sidefod 1">
            <a:extLst>
              <a:ext uri="{FF2B5EF4-FFF2-40B4-BE49-F238E27FC236}">
                <a16:creationId xmlns:a16="http://schemas.microsoft.com/office/drawing/2014/main" id="{4540043B-0714-47DF-AE8F-411B77399E18}"/>
              </a:ext>
            </a:extLst>
          </p:cNvPr>
          <p:cNvSpPr>
            <a:spLocks noGrp="1"/>
          </p:cNvSpPr>
          <p:nvPr>
            <p:ph type="ftr" sz="quarter" idx="10"/>
          </p:nvPr>
        </p:nvSpPr>
        <p:spPr/>
        <p:txBody>
          <a:bodyPr/>
          <a:lstStyle/>
          <a:p>
            <a:pPr>
              <a:defRPr/>
            </a:pPr>
            <a:endParaRPr lang="da-DK"/>
          </a:p>
        </p:txBody>
      </p:sp>
    </p:spTree>
    <p:extLst>
      <p:ext uri="{BB962C8B-B14F-4D97-AF65-F5344CB8AC3E}">
        <p14:creationId xmlns:p14="http://schemas.microsoft.com/office/powerpoint/2010/main" val="85963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41</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9694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1600">
                <a:solidFill>
                  <a:schemeClr val="tx1"/>
                </a:solidFill>
                <a:latin typeface="Times New Roman" pitchFamily="18" charset="0"/>
              </a:defRPr>
            </a:lvl1pPr>
            <a:lvl2pPr marL="742950" indent="-285750" defTabSz="903288" eaLnBrk="0" hangingPunct="0">
              <a:defRPr sz="1600">
                <a:solidFill>
                  <a:schemeClr val="tx1"/>
                </a:solidFill>
                <a:latin typeface="Times New Roman" pitchFamily="18" charset="0"/>
              </a:defRPr>
            </a:lvl2pPr>
            <a:lvl3pPr marL="1143000" indent="-228600" defTabSz="903288" eaLnBrk="0" hangingPunct="0">
              <a:defRPr sz="1600">
                <a:solidFill>
                  <a:schemeClr val="tx1"/>
                </a:solidFill>
                <a:latin typeface="Times New Roman" pitchFamily="18" charset="0"/>
              </a:defRPr>
            </a:lvl3pPr>
            <a:lvl4pPr marL="1600200" indent="-228600" defTabSz="903288" eaLnBrk="0" hangingPunct="0">
              <a:defRPr sz="1600">
                <a:solidFill>
                  <a:schemeClr val="tx1"/>
                </a:solidFill>
                <a:latin typeface="Times New Roman" pitchFamily="18" charset="0"/>
              </a:defRPr>
            </a:lvl4pPr>
            <a:lvl5pPr marL="2057400" indent="-228600" defTabSz="903288" eaLnBrk="0" hangingPunct="0">
              <a:defRPr sz="1600">
                <a:solidFill>
                  <a:schemeClr val="tx1"/>
                </a:solidFill>
                <a:latin typeface="Times New Roman" pitchFamily="18" charset="0"/>
              </a:defRPr>
            </a:lvl5pPr>
            <a:lvl6pPr marL="2514600" indent="-228600" defTabSz="903288" eaLnBrk="0" fontAlgn="base" hangingPunct="0">
              <a:spcBef>
                <a:spcPct val="0"/>
              </a:spcBef>
              <a:spcAft>
                <a:spcPct val="0"/>
              </a:spcAft>
              <a:defRPr sz="1600">
                <a:solidFill>
                  <a:schemeClr val="tx1"/>
                </a:solidFill>
                <a:latin typeface="Times New Roman" pitchFamily="18" charset="0"/>
              </a:defRPr>
            </a:lvl6pPr>
            <a:lvl7pPr marL="2971800" indent="-228600" defTabSz="903288" eaLnBrk="0" fontAlgn="base" hangingPunct="0">
              <a:spcBef>
                <a:spcPct val="0"/>
              </a:spcBef>
              <a:spcAft>
                <a:spcPct val="0"/>
              </a:spcAft>
              <a:defRPr sz="1600">
                <a:solidFill>
                  <a:schemeClr val="tx1"/>
                </a:solidFill>
                <a:latin typeface="Times New Roman" pitchFamily="18" charset="0"/>
              </a:defRPr>
            </a:lvl7pPr>
            <a:lvl8pPr marL="3429000" indent="-228600" defTabSz="903288" eaLnBrk="0" fontAlgn="base" hangingPunct="0">
              <a:spcBef>
                <a:spcPct val="0"/>
              </a:spcBef>
              <a:spcAft>
                <a:spcPct val="0"/>
              </a:spcAft>
              <a:defRPr sz="1600">
                <a:solidFill>
                  <a:schemeClr val="tx1"/>
                </a:solidFill>
                <a:latin typeface="Times New Roman" pitchFamily="18" charset="0"/>
              </a:defRPr>
            </a:lvl8pPr>
            <a:lvl9pPr marL="3886200" indent="-228600" defTabSz="903288" eaLnBrk="0" fontAlgn="base" hangingPunct="0">
              <a:spcBef>
                <a:spcPct val="0"/>
              </a:spcBef>
              <a:spcAft>
                <a:spcPct val="0"/>
              </a:spcAft>
              <a:defRPr sz="1600">
                <a:solidFill>
                  <a:schemeClr val="tx1"/>
                </a:solidFill>
                <a:latin typeface="Times New Roman" pitchFamily="18" charset="0"/>
              </a:defRPr>
            </a:lvl9pPr>
          </a:lstStyle>
          <a:p>
            <a:pPr eaLnBrk="1" hangingPunct="1"/>
            <a:fld id="{882B2884-8484-4631-AD36-99323DC01D29}" type="slidenum">
              <a:rPr lang="en-GB" sz="1300" smtClean="0"/>
              <a:pPr eaLnBrk="1" hangingPunct="1"/>
              <a:t>43</a:t>
            </a:fld>
            <a:endParaRPr lang="en-GB" sz="1300"/>
          </a:p>
        </p:txBody>
      </p:sp>
      <p:sp>
        <p:nvSpPr>
          <p:cNvPr id="68611" name="Rectangle 2"/>
          <p:cNvSpPr>
            <a:spLocks noGrp="1" noRot="1" noChangeAspect="1" noChangeArrowheads="1" noTextEdit="1"/>
          </p:cNvSpPr>
          <p:nvPr>
            <p:ph type="sldImg"/>
          </p:nvPr>
        </p:nvSpPr>
        <p:spPr>
          <a:xfrm>
            <a:off x="1344613" y="714375"/>
            <a:ext cx="4051300" cy="3038475"/>
          </a:xfrm>
          <a:ln/>
        </p:spPr>
      </p:sp>
      <p:sp>
        <p:nvSpPr>
          <p:cNvPr id="68612" name="Rectangle 3"/>
          <p:cNvSpPr>
            <a:spLocks noGrp="1" noChangeArrowheads="1"/>
          </p:cNvSpPr>
          <p:nvPr>
            <p:ph type="body" idx="1"/>
          </p:nvPr>
        </p:nvSpPr>
        <p:spPr>
          <a:xfrm>
            <a:off x="920542" y="3927731"/>
            <a:ext cx="4907449" cy="52947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Pladsholder til sidefod 1">
            <a:extLst>
              <a:ext uri="{FF2B5EF4-FFF2-40B4-BE49-F238E27FC236}">
                <a16:creationId xmlns:a16="http://schemas.microsoft.com/office/drawing/2014/main" id="{2FF12180-A048-48D8-B35D-931180F27CD2}"/>
              </a:ext>
            </a:extLst>
          </p:cNvPr>
          <p:cNvSpPr>
            <a:spLocks noGrp="1"/>
          </p:cNvSpPr>
          <p:nvPr>
            <p:ph type="ftr" sz="quarter" idx="10"/>
          </p:nvPr>
        </p:nvSpPr>
        <p:spPr/>
        <p:txBody>
          <a:bodyPr/>
          <a:lstStyle/>
          <a:p>
            <a:pPr>
              <a:defRPr/>
            </a:pPr>
            <a:endParaRPr lang="da-DK"/>
          </a:p>
        </p:txBody>
      </p:sp>
    </p:spTree>
    <p:extLst>
      <p:ext uri="{BB962C8B-B14F-4D97-AF65-F5344CB8AC3E}">
        <p14:creationId xmlns:p14="http://schemas.microsoft.com/office/powerpoint/2010/main" val="159889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45</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3690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47</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8343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51</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25310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9576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Effizienzklassen</a:t>
            </a:r>
            <a:endParaRPr dirty="0"/>
          </a:p>
          <a:p>
            <a:r>
              <a:rPr b="0" dirty="0"/>
              <a:t>No alt text provided</a:t>
            </a:r>
            <a:endParaRPr dirty="0"/>
          </a:p>
          <a:p>
            <a:endParaRPr dirty="0"/>
          </a:p>
          <a:p>
            <a:r>
              <a:rPr b="1" dirty="0"/>
              <a:t>Portfolio</a:t>
            </a:r>
            <a:endParaRPr dirty="0"/>
          </a:p>
          <a:p>
            <a:r>
              <a:rPr b="0" dirty="0"/>
              <a:t>No alt text provided</a:t>
            </a:r>
            <a:endParaRPr dirty="0"/>
          </a:p>
          <a:p>
            <a:endParaRPr dirty="0"/>
          </a:p>
          <a:p>
            <a:r>
              <a:rPr b="1" dirty="0"/>
              <a:t>Fläche</a:t>
            </a:r>
            <a:endParaRPr dirty="0"/>
          </a:p>
          <a:p>
            <a:r>
              <a:rPr b="0" dirty="0"/>
              <a:t>No alt text provided</a:t>
            </a:r>
            <a:endParaRPr dirty="0"/>
          </a:p>
          <a:p>
            <a:endParaRPr dirty="0"/>
          </a:p>
          <a:p>
            <a:r>
              <a:rPr b="1" dirty="0"/>
              <a:t>Leerstandsquote</a:t>
            </a:r>
            <a:endParaRPr dirty="0"/>
          </a:p>
          <a:p>
            <a:r>
              <a:rPr b="0" dirty="0"/>
              <a:t>No alt text provided</a:t>
            </a:r>
            <a:endParaRPr dirty="0"/>
          </a:p>
          <a:p>
            <a:endParaRPr dirty="0"/>
          </a:p>
          <a:p>
            <a:r>
              <a:rPr b="1" dirty="0"/>
              <a:t>Wohneinheiten</a:t>
            </a:r>
            <a:endParaRPr dirty="0"/>
          </a:p>
          <a:p>
            <a:r>
              <a:rPr b="0" dirty="0"/>
              <a:t>No alt text provided</a:t>
            </a:r>
            <a:endParaRPr dirty="0"/>
          </a:p>
          <a:p>
            <a:endParaRPr dirty="0"/>
          </a:p>
          <a:p>
            <a:r>
              <a:rPr b="1" dirty="0"/>
              <a:t>Gewerbeeinheiten</a:t>
            </a:r>
            <a:endParaRPr dirty="0"/>
          </a:p>
          <a:p>
            <a:r>
              <a:rPr b="0" dirty="0"/>
              <a:t>No alt text provided</a:t>
            </a:r>
            <a:endParaRPr dirty="0"/>
          </a:p>
          <a:p>
            <a:endParaRPr dirty="0"/>
          </a:p>
          <a:p>
            <a:r>
              <a:rPr b="1" dirty="0"/>
              <a:t>Anteil Fläche</a:t>
            </a:r>
            <a:endParaRPr dirty="0"/>
          </a:p>
          <a:p>
            <a:r>
              <a:rPr b="0" dirty="0"/>
              <a:t>No alt text provided</a:t>
            </a:r>
            <a:endParaRPr dirty="0"/>
          </a:p>
          <a:p>
            <a:endParaRPr dirty="0"/>
          </a:p>
          <a:p>
            <a:r>
              <a:rPr b="1" dirty="0"/>
              <a:t>Fläche je Einheit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a:p>
            <a:r>
              <a:rPr b="1" dirty="0"/>
              <a:t>esriVisual</a:t>
            </a:r>
            <a:endParaRPr dirty="0"/>
          </a:p>
          <a:p>
            <a:r>
              <a:rPr b="0" dirty="0"/>
              <a:t>No alt text provided</a:t>
            </a:r>
            <a:endParaRPr dirty="0"/>
          </a:p>
          <a:p>
            <a:endParaRPr dirty="0"/>
          </a:p>
          <a:p>
            <a:r>
              <a:rPr b="1" dirty="0"/>
              <a:t>filledMap</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Endenergieträger</a:t>
            </a:r>
            <a:endParaRPr dirty="0"/>
          </a:p>
          <a:p>
            <a:r>
              <a:rPr b="0" dirty="0"/>
              <a:t>No alt text provided</a:t>
            </a:r>
            <a:endParaRPr dirty="0"/>
          </a:p>
          <a:p>
            <a:endParaRPr dirty="0"/>
          </a:p>
          <a:p>
            <a:r>
              <a:rPr b="1" dirty="0"/>
              <a:t>Zahl 50</a:t>
            </a:r>
            <a:endParaRPr dirty="0"/>
          </a:p>
          <a:p>
            <a:r>
              <a:rPr b="0" dirty="0"/>
              <a:t>No alt text provided</a:t>
            </a:r>
            <a:endParaRPr dirty="0"/>
          </a:p>
          <a:p>
            <a:endParaRPr dirty="0"/>
          </a:p>
          <a:p>
            <a:r>
              <a:rPr b="1" dirty="0"/>
              <a:t>Zahl 40</a:t>
            </a:r>
            <a:endParaRPr dirty="0"/>
          </a:p>
          <a:p>
            <a:r>
              <a:rPr b="0" dirty="0"/>
              <a:t>No alt text provided</a:t>
            </a:r>
            <a:endParaRPr dirty="0"/>
          </a:p>
          <a:p>
            <a:endParaRPr dirty="0"/>
          </a:p>
          <a:p>
            <a:r>
              <a:rPr b="1" dirty="0"/>
              <a:t>Zahl 30</a:t>
            </a:r>
            <a:endParaRPr dirty="0"/>
          </a:p>
          <a:p>
            <a:r>
              <a:rPr b="0" dirty="0"/>
              <a:t>No alt text provided</a:t>
            </a:r>
            <a:endParaRPr dirty="0"/>
          </a:p>
          <a:p>
            <a:endParaRPr dirty="0"/>
          </a:p>
          <a:p>
            <a:r>
              <a:rPr b="1" dirty="0"/>
              <a:t>Zahl 20</a:t>
            </a:r>
            <a:endParaRPr dirty="0"/>
          </a:p>
          <a:p>
            <a:r>
              <a:rPr b="0" dirty="0"/>
              <a:t>No alt text provided</a:t>
            </a:r>
            <a:endParaRPr dirty="0"/>
          </a:p>
          <a:p>
            <a:endParaRPr dirty="0"/>
          </a:p>
          <a:p>
            <a:r>
              <a:rPr b="1" dirty="0"/>
              <a:t>Zahl 12</a:t>
            </a:r>
            <a:endParaRPr dirty="0"/>
          </a:p>
          <a:p>
            <a:r>
              <a:rPr b="0" dirty="0"/>
              <a:t>No alt text provided</a:t>
            </a:r>
            <a:endParaRPr dirty="0"/>
          </a:p>
          <a:p>
            <a:endParaRPr dirty="0"/>
          </a:p>
          <a:p>
            <a:r>
              <a:rPr b="1" dirty="0"/>
              <a:t>Zahl 7.5</a:t>
            </a:r>
            <a:endParaRPr dirty="0"/>
          </a:p>
          <a:p>
            <a:r>
              <a:rPr b="0" dirty="0"/>
              <a:t>No alt text provided</a:t>
            </a:r>
            <a:endParaRPr dirty="0"/>
          </a:p>
          <a:p>
            <a:endParaRPr dirty="0"/>
          </a:p>
          <a:p>
            <a:r>
              <a:rPr b="1" dirty="0"/>
              <a:t>Zahl 0</a:t>
            </a:r>
            <a:endParaRPr dirty="0"/>
          </a:p>
          <a:p>
            <a:r>
              <a:rPr b="0" dirty="0"/>
              <a:t>No alt text provided</a:t>
            </a:r>
            <a:endParaRPr dirty="0"/>
          </a:p>
          <a:p>
            <a:endParaRPr dirty="0"/>
          </a:p>
          <a:p>
            <a:r>
              <a:rPr b="1" dirty="0"/>
              <a:t>CO2 Emissionen</a:t>
            </a:r>
            <a:endParaRPr dirty="0"/>
          </a:p>
          <a:p>
            <a:r>
              <a:rPr b="0" dirty="0"/>
              <a:t>No alt text provided</a:t>
            </a:r>
            <a:endParaRPr dirty="0"/>
          </a:p>
          <a:p>
            <a:endParaRPr dirty="0"/>
          </a:p>
          <a:p>
            <a:r>
              <a:rPr b="1" dirty="0"/>
              <a:t>Auswahl</a:t>
            </a:r>
            <a:endParaRPr dirty="0"/>
          </a:p>
          <a:p>
            <a:r>
              <a:rPr b="0" dirty="0"/>
              <a:t>No alt text provided</a:t>
            </a:r>
            <a:endParaRPr dirty="0"/>
          </a:p>
          <a:p>
            <a:endParaRPr dirty="0"/>
          </a:p>
          <a:p>
            <a:r>
              <a:rPr b="1" dirty="0"/>
              <a:t>Gesamt</a:t>
            </a:r>
            <a:endParaRPr dirty="0"/>
          </a:p>
          <a:p>
            <a:r>
              <a:rPr b="0" dirty="0"/>
              <a:t>No alt text provided</a:t>
            </a:r>
            <a:endParaRPr dirty="0"/>
          </a:p>
          <a:p>
            <a:endParaRPr dirty="0"/>
          </a:p>
          <a:p>
            <a:r>
              <a:rPr b="1" dirty="0"/>
              <a:t>CO2EM abs. Auswahl</a:t>
            </a:r>
            <a:endParaRPr dirty="0"/>
          </a:p>
          <a:p>
            <a:r>
              <a:rPr b="0" dirty="0"/>
              <a:t>No alt text provided</a:t>
            </a:r>
            <a:endParaRPr dirty="0"/>
          </a:p>
          <a:p>
            <a:endParaRPr dirty="0"/>
          </a:p>
          <a:p>
            <a:r>
              <a:rPr b="1" dirty="0"/>
              <a:t>bg weiß</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Btn Energie in-aktiv</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Mrk Energie in-aktiv</a:t>
            </a:r>
            <a:endParaRPr dirty="0"/>
          </a:p>
          <a:p>
            <a:r>
              <a:rPr b="0" dirty="0"/>
              <a:t>No alt text provided</a:t>
            </a:r>
            <a:endParaRPr dirty="0"/>
          </a:p>
          <a:p>
            <a:endParaRPr dirty="0"/>
          </a:p>
          <a:p>
            <a:r>
              <a:rPr b="1" dirty="0"/>
              <a:t>Btn Mieten aktiv</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Mrk Mieten aktiv</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Jahr</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Legende CO2 EM</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esriVisual</a:t>
            </a:r>
            <a:endParaRPr dirty="0"/>
          </a:p>
          <a:p>
            <a:r>
              <a:rPr b="0" dirty="0"/>
              <a:t>No alt text provided</a:t>
            </a:r>
            <a:endParaRPr dirty="0"/>
          </a:p>
          <a:p>
            <a:endParaRPr dirty="0"/>
          </a:p>
          <a:p>
            <a:r>
              <a:rPr b="1" dirty="0"/>
              <a:t>Flächen</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transparent Overlay</a:t>
            </a:r>
            <a:endParaRPr dirty="0"/>
          </a:p>
          <a:p>
            <a:r>
              <a:rPr b="0" dirty="0"/>
              <a:t>No alt text provided</a:t>
            </a:r>
            <a:endParaRPr dirty="0"/>
          </a:p>
          <a:p>
            <a:endParaRPr dirty="0"/>
          </a:p>
          <a:p>
            <a:r>
              <a:rPr b="1" dirty="0"/>
              <a:t>bg Btn Luftbild</a:t>
            </a:r>
            <a:endParaRPr dirty="0"/>
          </a:p>
          <a:p>
            <a:r>
              <a:rPr b="0" dirty="0"/>
              <a:t>No alt text provided</a:t>
            </a:r>
            <a:endParaRPr dirty="0"/>
          </a:p>
          <a:p>
            <a:endParaRPr dirty="0"/>
          </a:p>
          <a:p>
            <a:r>
              <a:rPr b="1" dirty="0"/>
              <a:t>Btn Luftbild</a:t>
            </a:r>
            <a:endParaRPr dirty="0"/>
          </a:p>
          <a:p>
            <a:r>
              <a:rPr b="0" dirty="0"/>
              <a:t>No alt text provided</a:t>
            </a:r>
            <a:endParaRPr dirty="0"/>
          </a:p>
          <a:p>
            <a:endParaRPr dirty="0"/>
          </a:p>
          <a:p>
            <a:r>
              <a:rPr b="1" dirty="0"/>
              <a:t>bg Btn Energieträger Ansicht</a:t>
            </a:r>
            <a:endParaRPr dirty="0"/>
          </a:p>
          <a:p>
            <a:r>
              <a:rPr b="0" dirty="0"/>
              <a:t>No alt text provided</a:t>
            </a:r>
            <a:endParaRPr dirty="0"/>
          </a:p>
          <a:p>
            <a:endParaRPr dirty="0"/>
          </a:p>
          <a:p>
            <a:r>
              <a:rPr b="1" dirty="0"/>
              <a:t>Btn Energieträger Ansicht</a:t>
            </a:r>
            <a:endParaRPr dirty="0"/>
          </a:p>
          <a:p>
            <a:r>
              <a:rPr b="0" dirty="0"/>
              <a:t>No alt text provided</a:t>
            </a:r>
            <a:endParaRPr dirty="0"/>
          </a:p>
          <a:p>
            <a:endParaRPr dirty="0"/>
          </a:p>
          <a:p>
            <a:r>
              <a:rPr b="1" dirty="0"/>
              <a:t>bg Btn Standorte</a:t>
            </a:r>
            <a:endParaRPr dirty="0"/>
          </a:p>
          <a:p>
            <a:r>
              <a:rPr b="0" dirty="0"/>
              <a:t>No alt text provided</a:t>
            </a:r>
            <a:endParaRPr dirty="0"/>
          </a:p>
          <a:p>
            <a:endParaRPr dirty="0"/>
          </a:p>
          <a:p>
            <a:r>
              <a:rPr b="1" dirty="0"/>
              <a:t>Btn Standorte</a:t>
            </a:r>
            <a:endParaRPr dirty="0"/>
          </a:p>
          <a:p>
            <a:r>
              <a:rPr b="0" dirty="0"/>
              <a:t>No alt text provided</a:t>
            </a:r>
            <a:endParaRPr dirty="0"/>
          </a:p>
          <a:p>
            <a:endParaRPr dirty="0"/>
          </a:p>
          <a:p>
            <a:r>
              <a:rPr b="1" dirty="0"/>
              <a:t>bg Btn Fläche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Primärenergiefaktor</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a:p>
            <a:r>
              <a:rPr b="1" dirty="0"/>
              <a:t>Auswahl</a:t>
            </a:r>
            <a:endParaRPr dirty="0"/>
          </a:p>
          <a:p>
            <a:r>
              <a:rPr b="0" dirty="0"/>
              <a:t>No alt text provided</a:t>
            </a:r>
            <a:endParaRPr dirty="0"/>
          </a:p>
          <a:p>
            <a:endParaRPr dirty="0"/>
          </a:p>
          <a:p>
            <a:r>
              <a:rPr b="1" dirty="0"/>
              <a:t>Gesamt</a:t>
            </a:r>
            <a:endParaRPr dirty="0"/>
          </a:p>
          <a:p>
            <a:r>
              <a:rPr b="0" dirty="0"/>
              <a:t>No alt text provided</a:t>
            </a:r>
            <a:endParaRPr dirty="0"/>
          </a:p>
          <a:p>
            <a:endParaRPr dirty="0"/>
          </a:p>
          <a:p>
            <a:r>
              <a:rPr b="1" dirty="0"/>
              <a:t>EE abs. Auswahl</a:t>
            </a:r>
            <a:endParaRPr dirty="0"/>
          </a:p>
          <a:p>
            <a:r>
              <a:rPr b="0" dirty="0"/>
              <a:t>No alt text provided</a:t>
            </a:r>
            <a:endParaRPr dirty="0"/>
          </a:p>
          <a:p>
            <a:endParaRPr dirty="0"/>
          </a:p>
          <a:p>
            <a:r>
              <a:rPr b="1" dirty="0"/>
              <a:t>Endenergie</a:t>
            </a:r>
            <a:endParaRPr dirty="0"/>
          </a:p>
          <a:p>
            <a:r>
              <a:rPr b="0" dirty="0"/>
              <a:t>No alt text provided</a:t>
            </a:r>
            <a:endParaRPr dirty="0"/>
          </a:p>
          <a:p>
            <a:endParaRPr dirty="0"/>
          </a:p>
          <a:p>
            <a:r>
              <a:rPr b="1" dirty="0"/>
              <a:t>Auswahl</a:t>
            </a:r>
            <a:endParaRPr dirty="0"/>
          </a:p>
          <a:p>
            <a:r>
              <a:rPr b="0" dirty="0"/>
              <a:t>No alt text provided</a:t>
            </a:r>
            <a:endParaRPr dirty="0"/>
          </a:p>
          <a:p>
            <a:endParaRPr dirty="0"/>
          </a:p>
          <a:p>
            <a:r>
              <a:rPr b="1" dirty="0"/>
              <a:t>Gesamt</a:t>
            </a:r>
            <a:endParaRPr dirty="0"/>
          </a:p>
          <a:p>
            <a:r>
              <a:rPr b="0" dirty="0"/>
              <a:t>No alt text provided</a:t>
            </a:r>
            <a:endParaRPr dirty="0"/>
          </a:p>
          <a:p>
            <a:endParaRPr dirty="0"/>
          </a:p>
          <a:p>
            <a:r>
              <a:rPr b="1" dirty="0"/>
              <a:t>EE abs. Auswahl</a:t>
            </a:r>
            <a:endParaRPr dirty="0"/>
          </a:p>
          <a:p>
            <a:r>
              <a:rPr b="0" dirty="0"/>
              <a:t>No alt text provided</a:t>
            </a:r>
            <a:endParaRPr dirty="0"/>
          </a:p>
          <a:p>
            <a:endParaRPr dirty="0"/>
          </a:p>
          <a:p>
            <a:r>
              <a:rPr b="1" dirty="0"/>
              <a:t>Primärenergie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Wärmeversorgung</a:t>
            </a:r>
            <a:endParaRPr dirty="0"/>
          </a:p>
          <a:p>
            <a:r>
              <a:rPr b="0" dirty="0"/>
              <a:t>No alt text provided</a:t>
            </a:r>
            <a:endParaRPr dirty="0"/>
          </a:p>
          <a:p>
            <a:endParaRPr dirty="0"/>
          </a:p>
          <a:p>
            <a:r>
              <a:rPr b="1" dirty="0"/>
              <a:t>Trinkwarmwasser</a:t>
            </a:r>
            <a:endParaRPr dirty="0"/>
          </a:p>
          <a:p>
            <a:r>
              <a:rPr b="0" dirty="0"/>
              <a:t>No alt text provided</a:t>
            </a:r>
            <a:endParaRPr dirty="0"/>
          </a:p>
          <a:p>
            <a:endParaRPr dirty="0"/>
          </a:p>
          <a:p>
            <a:r>
              <a:rPr b="1" dirty="0"/>
              <a:t>Legende Wärmeversorgung</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 Stromaufteilung</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Btn Energie in-aktiv</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Mrk Energie in-aktiv</a:t>
            </a:r>
            <a:endParaRPr dirty="0"/>
          </a:p>
          <a:p>
            <a:r>
              <a:rPr b="0" dirty="0"/>
              <a:t>No alt text provided</a:t>
            </a:r>
            <a:endParaRPr dirty="0"/>
          </a:p>
          <a:p>
            <a:endParaRPr dirty="0"/>
          </a:p>
          <a:p>
            <a:r>
              <a:rPr b="1" dirty="0"/>
              <a:t>Btn Mieten aktiv</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Mrk Mieten aktiv</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Anteil Fläche</a:t>
            </a:r>
            <a:endParaRPr dirty="0"/>
          </a:p>
          <a:p>
            <a:r>
              <a:rPr b="0" dirty="0"/>
              <a:t>No alt text provided</a:t>
            </a:r>
            <a:endParaRPr dirty="0"/>
          </a:p>
          <a:p>
            <a:endParaRPr dirty="0"/>
          </a:p>
          <a:p>
            <a:r>
              <a:rPr b="1" dirty="0"/>
              <a:t>Fläche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Portfolio abs</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Jahr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a:p>
            <a:r>
              <a:rPr b="1" dirty="0"/>
              <a:t>Auswahl</a:t>
            </a:r>
            <a:endParaRPr dirty="0"/>
          </a:p>
          <a:p>
            <a:r>
              <a:rPr b="0" dirty="0"/>
              <a:t>No alt text provided</a:t>
            </a:r>
            <a:endParaRPr dirty="0"/>
          </a:p>
          <a:p>
            <a:endParaRPr dirty="0"/>
          </a:p>
          <a:p>
            <a:r>
              <a:rPr b="1" dirty="0"/>
              <a:t>Gesamt</a:t>
            </a:r>
            <a:endParaRPr dirty="0"/>
          </a:p>
          <a:p>
            <a:r>
              <a:rPr b="0" dirty="0"/>
              <a:t>No alt text provided</a:t>
            </a:r>
            <a:endParaRPr dirty="0"/>
          </a:p>
          <a:p>
            <a:endParaRPr dirty="0"/>
          </a:p>
          <a:p>
            <a:r>
              <a:rPr b="1" dirty="0"/>
              <a:t>EE abs. Auswahl</a:t>
            </a:r>
            <a:endParaRPr dirty="0"/>
          </a:p>
          <a:p>
            <a:r>
              <a:rPr b="0" dirty="0"/>
              <a:t>No alt text provided</a:t>
            </a:r>
            <a:endParaRPr dirty="0"/>
          </a:p>
          <a:p>
            <a:endParaRPr dirty="0"/>
          </a:p>
          <a:p>
            <a:r>
              <a:rPr b="1" dirty="0"/>
              <a:t>Endenergie</a:t>
            </a:r>
            <a:endParaRPr dirty="0"/>
          </a:p>
          <a:p>
            <a:r>
              <a:rPr b="0" dirty="0"/>
              <a:t>No alt text provided</a:t>
            </a:r>
            <a:endParaRPr dirty="0"/>
          </a:p>
          <a:p>
            <a:endParaRPr dirty="0"/>
          </a:p>
          <a:p>
            <a:r>
              <a:rPr b="1" dirty="0"/>
              <a:t>Zahl 50</a:t>
            </a:r>
            <a:endParaRPr dirty="0"/>
          </a:p>
          <a:p>
            <a:r>
              <a:rPr b="0" dirty="0"/>
              <a:t>No alt text provided</a:t>
            </a:r>
            <a:endParaRPr dirty="0"/>
          </a:p>
          <a:p>
            <a:endParaRPr dirty="0"/>
          </a:p>
          <a:p>
            <a:r>
              <a:rPr b="1" dirty="0"/>
              <a:t>Zahl 40</a:t>
            </a:r>
            <a:endParaRPr dirty="0"/>
          </a:p>
          <a:p>
            <a:r>
              <a:rPr b="0" dirty="0"/>
              <a:t>No alt text provided</a:t>
            </a:r>
            <a:endParaRPr dirty="0"/>
          </a:p>
          <a:p>
            <a:endParaRPr dirty="0"/>
          </a:p>
          <a:p>
            <a:r>
              <a:rPr b="1" dirty="0"/>
              <a:t>Zahl 30</a:t>
            </a:r>
            <a:endParaRPr dirty="0"/>
          </a:p>
          <a:p>
            <a:r>
              <a:rPr b="0" dirty="0"/>
              <a:t>No alt text provided</a:t>
            </a:r>
            <a:endParaRPr dirty="0"/>
          </a:p>
          <a:p>
            <a:endParaRPr dirty="0"/>
          </a:p>
          <a:p>
            <a:r>
              <a:rPr b="1" dirty="0"/>
              <a:t>Zahl 20</a:t>
            </a:r>
            <a:endParaRPr dirty="0"/>
          </a:p>
          <a:p>
            <a:r>
              <a:rPr b="0" dirty="0"/>
              <a:t>No alt text provided</a:t>
            </a:r>
            <a:endParaRPr dirty="0"/>
          </a:p>
          <a:p>
            <a:endParaRPr dirty="0"/>
          </a:p>
          <a:p>
            <a:r>
              <a:rPr b="1" dirty="0"/>
              <a:t>Zahl 12</a:t>
            </a:r>
            <a:endParaRPr dirty="0"/>
          </a:p>
          <a:p>
            <a:r>
              <a:rPr b="0" dirty="0"/>
              <a:t>No alt text provided</a:t>
            </a:r>
            <a:endParaRPr dirty="0"/>
          </a:p>
          <a:p>
            <a:endParaRPr dirty="0"/>
          </a:p>
          <a:p>
            <a:r>
              <a:rPr b="1" dirty="0"/>
              <a:t>Zahl 7.5</a:t>
            </a:r>
            <a:endParaRPr dirty="0"/>
          </a:p>
          <a:p>
            <a:r>
              <a:rPr b="0" dirty="0"/>
              <a:t>No alt text provided</a:t>
            </a:r>
            <a:endParaRPr dirty="0"/>
          </a:p>
          <a:p>
            <a:endParaRPr dirty="0"/>
          </a:p>
          <a:p>
            <a:r>
              <a:rPr b="1" dirty="0"/>
              <a:t>Zahl 0</a:t>
            </a:r>
            <a:endParaRPr dirty="0"/>
          </a:p>
          <a:p>
            <a:r>
              <a:rPr b="0" dirty="0"/>
              <a:t>No alt text provided</a:t>
            </a:r>
            <a:endParaRPr dirty="0"/>
          </a:p>
          <a:p>
            <a:endParaRPr dirty="0"/>
          </a:p>
          <a:p>
            <a:r>
              <a:rPr b="1" dirty="0"/>
              <a:t>CO2 Emissionen</a:t>
            </a:r>
            <a:endParaRPr dirty="0"/>
          </a:p>
          <a:p>
            <a:r>
              <a:rPr b="0" dirty="0"/>
              <a:t>No alt text provided</a:t>
            </a:r>
            <a:endParaRPr dirty="0"/>
          </a:p>
          <a:p>
            <a:endParaRPr dirty="0"/>
          </a:p>
          <a:p>
            <a:r>
              <a:rPr b="1" dirty="0"/>
              <a:t>Auswahl</a:t>
            </a:r>
            <a:endParaRPr dirty="0"/>
          </a:p>
          <a:p>
            <a:r>
              <a:rPr b="0" dirty="0"/>
              <a:t>No alt text provided</a:t>
            </a:r>
            <a:endParaRPr dirty="0"/>
          </a:p>
          <a:p>
            <a:endParaRPr dirty="0"/>
          </a:p>
          <a:p>
            <a:r>
              <a:rPr b="1" dirty="0"/>
              <a:t>Gesamt</a:t>
            </a:r>
            <a:endParaRPr dirty="0"/>
          </a:p>
          <a:p>
            <a:r>
              <a:rPr b="0" dirty="0"/>
              <a:t>No alt text provided</a:t>
            </a:r>
            <a:endParaRPr dirty="0"/>
          </a:p>
          <a:p>
            <a:endParaRPr dirty="0"/>
          </a:p>
          <a:p>
            <a:r>
              <a:rPr b="1" dirty="0"/>
              <a:t>CO2EM abs. Auswahl</a:t>
            </a:r>
            <a:endParaRPr dirty="0"/>
          </a:p>
          <a:p>
            <a:r>
              <a:rPr b="0" dirty="0"/>
              <a:t>No alt text provided</a:t>
            </a:r>
            <a:endParaRPr dirty="0"/>
          </a:p>
          <a:p>
            <a:endParaRPr dirty="0"/>
          </a:p>
          <a:p>
            <a:r>
              <a:rPr b="1" dirty="0"/>
              <a:t>bg weiß</a:t>
            </a:r>
            <a:endParaRPr dirty="0"/>
          </a:p>
          <a:p>
            <a:r>
              <a:rPr b="0" dirty="0"/>
              <a:t>No alt text provided</a:t>
            </a:r>
            <a:endParaRPr dirty="0"/>
          </a:p>
          <a:p>
            <a:endParaRPr dirty="0"/>
          </a:p>
          <a:p>
            <a:r>
              <a:rPr b="1" dirty="0"/>
              <a:t>Gewerbeeinheiten</a:t>
            </a:r>
            <a:endParaRPr dirty="0"/>
          </a:p>
          <a:p>
            <a:r>
              <a:rPr b="0" dirty="0"/>
              <a:t>No alt text provided</a:t>
            </a:r>
            <a:endParaRPr dirty="0"/>
          </a:p>
          <a:p>
            <a:endParaRPr dirty="0"/>
          </a:p>
          <a:p>
            <a:r>
              <a:rPr b="1" dirty="0"/>
              <a:t>Wohneinheiten</a:t>
            </a:r>
            <a:endParaRPr dirty="0"/>
          </a:p>
          <a:p>
            <a:r>
              <a:rPr b="0" dirty="0"/>
              <a:t>No alt text provided</a:t>
            </a:r>
            <a:endParaRPr dirty="0"/>
          </a:p>
          <a:p>
            <a:endParaRPr dirty="0"/>
          </a:p>
          <a:p>
            <a:r>
              <a:rPr b="1" dirty="0"/>
              <a:t>Endenergie</a:t>
            </a:r>
            <a:endParaRPr dirty="0"/>
          </a:p>
          <a:p>
            <a:r>
              <a:rPr b="0" dirty="0"/>
              <a:t>No alt text provided</a:t>
            </a:r>
            <a:endParaRPr dirty="0"/>
          </a:p>
          <a:p>
            <a:endParaRPr dirty="0"/>
          </a:p>
          <a:p>
            <a:r>
              <a:rPr b="1" dirty="0"/>
              <a:t>CO2 Emissionen</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stackedAreaChart</a:t>
            </a:r>
            <a:endParaRPr dirty="0"/>
          </a:p>
          <a:p>
            <a:r>
              <a:rPr b="0" dirty="0"/>
              <a:t>No alt text provided</a:t>
            </a:r>
            <a:endParaRPr dirty="0"/>
          </a:p>
          <a:p>
            <a:endParaRPr dirty="0"/>
          </a:p>
          <a:p>
            <a:r>
              <a:rPr b="1" dirty="0"/>
              <a:t>stackedAreaChart</a:t>
            </a:r>
            <a:endParaRPr dirty="0"/>
          </a:p>
          <a:p>
            <a:r>
              <a:rPr b="0" dirty="0"/>
              <a:t>No alt text provided</a:t>
            </a:r>
            <a:endParaRPr dirty="0"/>
          </a:p>
          <a:p>
            <a:endParaRPr dirty="0"/>
          </a:p>
          <a:p>
            <a:r>
              <a:rPr b="1" dirty="0"/>
              <a:t>stackedAreaChart</a:t>
            </a:r>
            <a:endParaRPr dirty="0"/>
          </a:p>
          <a:p>
            <a:r>
              <a:rPr b="0" dirty="0"/>
              <a:t>No alt text provided</a:t>
            </a:r>
            <a:endParaRPr dirty="0"/>
          </a:p>
          <a:p>
            <a:endParaRPr dirty="0"/>
          </a:p>
          <a:p>
            <a:r>
              <a:rPr b="1" dirty="0"/>
              <a:t>Stromverteilung</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KPIs</a:t>
            </a:r>
            <a:endParaRPr dirty="0"/>
          </a:p>
          <a:p>
            <a:r>
              <a:rPr b="0" dirty="0"/>
              <a:t>No alt text provided</a:t>
            </a:r>
            <a:endParaRPr dirty="0"/>
          </a:p>
          <a:p>
            <a:endParaRPr dirty="0"/>
          </a:p>
          <a:p>
            <a:r>
              <a:rPr b="1" dirty="0"/>
              <a:t>Szenario</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BG Bild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Maßnahmenmatrix</a:t>
            </a:r>
            <a:endParaRPr dirty="0"/>
          </a:p>
          <a:p>
            <a:r>
              <a:rPr b="0" dirty="0"/>
              <a:t>No alt text provided</a:t>
            </a:r>
            <a:endParaRPr dirty="0"/>
          </a:p>
          <a:p>
            <a:endParaRPr dirty="0"/>
          </a:p>
          <a:p>
            <a:r>
              <a:rPr b="1" dirty="0"/>
              <a:t>Kosten Maßnahmencluster</a:t>
            </a:r>
            <a:endParaRPr dirty="0"/>
          </a:p>
          <a:p>
            <a:r>
              <a:rPr b="0" dirty="0"/>
              <a:t>No alt text provided</a:t>
            </a:r>
            <a:endParaRPr dirty="0"/>
          </a:p>
          <a:p>
            <a:endParaRPr dirty="0"/>
          </a:p>
          <a:p>
            <a:r>
              <a:rPr b="1" dirty="0"/>
              <a:t>Kosten Verteilung nach Cluster</a:t>
            </a:r>
            <a:endParaRPr dirty="0"/>
          </a:p>
          <a:p>
            <a:r>
              <a:rPr b="0" dirty="0"/>
              <a:t>No alt text provided</a:t>
            </a:r>
            <a:endParaRPr dirty="0"/>
          </a:p>
          <a:p>
            <a:endParaRPr dirty="0"/>
          </a:p>
          <a:p>
            <a:r>
              <a:rPr b="1" dirty="0"/>
              <a:t>Maßnahmen Verteilung nach Cluster</a:t>
            </a:r>
            <a:endParaRPr dirty="0"/>
          </a:p>
          <a:p>
            <a:r>
              <a:rPr b="0" dirty="0"/>
              <a:t>No alt text provided</a:t>
            </a:r>
            <a:endParaRPr dirty="0"/>
          </a:p>
          <a:p>
            <a:endParaRPr dirty="0"/>
          </a:p>
          <a:p>
            <a:r>
              <a:rPr b="1" dirty="0"/>
              <a:t>Btn Cluster aktiv</a:t>
            </a:r>
            <a:endParaRPr dirty="0"/>
          </a:p>
          <a:p>
            <a:r>
              <a:rPr b="0" dirty="0"/>
              <a:t>No alt text provided</a:t>
            </a:r>
            <a:endParaRPr dirty="0"/>
          </a:p>
          <a:p>
            <a:endParaRPr dirty="0"/>
          </a:p>
          <a:p>
            <a:r>
              <a:rPr b="1" dirty="0"/>
              <a:t>Mrk Cluster aktiv</a:t>
            </a:r>
            <a:endParaRPr dirty="0"/>
          </a:p>
          <a:p>
            <a:r>
              <a:rPr b="0" dirty="0"/>
              <a:t>No alt text provided</a:t>
            </a:r>
            <a:endParaRPr dirty="0"/>
          </a:p>
          <a:p>
            <a:endParaRPr dirty="0"/>
          </a:p>
          <a:p>
            <a:r>
              <a:rPr b="1" dirty="0"/>
              <a:t>Btn Verteilung in-aktiv</a:t>
            </a:r>
            <a:endParaRPr dirty="0"/>
          </a:p>
          <a:p>
            <a:r>
              <a:rPr b="0" dirty="0"/>
              <a:t>No alt text provided</a:t>
            </a:r>
            <a:endParaRPr dirty="0"/>
          </a:p>
          <a:p>
            <a:endParaRPr dirty="0"/>
          </a:p>
          <a:p>
            <a:r>
              <a:rPr b="1" dirty="0"/>
              <a:t>Mrk Verteilung in-aktiv</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CO2 Emissionen</a:t>
            </a:r>
            <a:endParaRPr dirty="0"/>
          </a:p>
          <a:p>
            <a:r>
              <a:rPr b="0" dirty="0"/>
              <a:t>No alt text provided</a:t>
            </a:r>
            <a:endParaRPr dirty="0"/>
          </a:p>
          <a:p>
            <a:endParaRPr dirty="0"/>
          </a:p>
          <a:p>
            <a:r>
              <a:rPr b="1" dirty="0"/>
              <a:t>Btn Cluster aktiv</a:t>
            </a:r>
            <a:endParaRPr dirty="0"/>
          </a:p>
          <a:p>
            <a:r>
              <a:rPr b="0" dirty="0"/>
              <a:t>No alt text provided</a:t>
            </a:r>
            <a:endParaRPr dirty="0"/>
          </a:p>
          <a:p>
            <a:endParaRPr dirty="0"/>
          </a:p>
          <a:p>
            <a:r>
              <a:rPr b="1" dirty="0"/>
              <a:t>Mrk Cluster aktiv</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Btn Cluster aktiv</a:t>
            </a:r>
            <a:endParaRPr dirty="0"/>
          </a:p>
          <a:p>
            <a:r>
              <a:rPr b="0" dirty="0"/>
              <a:t>No alt text provided</a:t>
            </a:r>
            <a:endParaRPr dirty="0"/>
          </a:p>
          <a:p>
            <a:endParaRPr dirty="0"/>
          </a:p>
          <a:p>
            <a:r>
              <a:rPr b="1" dirty="0"/>
              <a:t>Mrk rel. aktiv</a:t>
            </a:r>
            <a:endParaRPr dirty="0"/>
          </a:p>
          <a:p>
            <a:r>
              <a:rPr b="0" dirty="0"/>
              <a:t>No alt text provided</a:t>
            </a:r>
            <a:endParaRPr dirty="0"/>
          </a:p>
          <a:p>
            <a:endParaRPr dirty="0"/>
          </a:p>
          <a:p>
            <a:r>
              <a:rPr b="1" dirty="0"/>
              <a:t>Jahr</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a:p>
            <a:r>
              <a:rPr b="1" dirty="0"/>
              <a:t>textFilter25A4896A83E0487089E2B90C9AE57C8A</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10519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8624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Købte vi KS Danske i 2015 og </a:t>
            </a:r>
            <a:r>
              <a:rPr lang="da-DK" dirty="0" err="1"/>
              <a:t>MCProp</a:t>
            </a:r>
            <a:r>
              <a:rPr lang="da-DK" dirty="0"/>
              <a:t>. I 2017 </a:t>
            </a:r>
          </a:p>
          <a:p>
            <a:r>
              <a:rPr lang="da-DK" dirty="0" err="1"/>
              <a:t>Germania</a:t>
            </a:r>
            <a:r>
              <a:rPr lang="da-DK" dirty="0"/>
              <a:t> og Sell </a:t>
            </a:r>
            <a:r>
              <a:rPr lang="da-DK" dirty="0" err="1"/>
              <a:t>Speicher</a:t>
            </a:r>
            <a:r>
              <a:rPr lang="da-DK" dirty="0"/>
              <a:t> i 2019</a:t>
            </a:r>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10</a:t>
            </a:fld>
            <a:endParaRPr lang="da-DK"/>
          </a:p>
        </p:txBody>
      </p:sp>
    </p:spTree>
    <p:extLst>
      <p:ext uri="{BB962C8B-B14F-4D97-AF65-F5344CB8AC3E}">
        <p14:creationId xmlns:p14="http://schemas.microsoft.com/office/powerpoint/2010/main" val="33751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11</a:t>
            </a:fld>
            <a:endParaRPr lang="da-DK"/>
          </a:p>
        </p:txBody>
      </p:sp>
    </p:spTree>
    <p:extLst>
      <p:ext uri="{BB962C8B-B14F-4D97-AF65-F5344CB8AC3E}">
        <p14:creationId xmlns:p14="http://schemas.microsoft.com/office/powerpoint/2010/main" val="311722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18</a:t>
            </a:fld>
            <a:endParaRPr lang="da-DK"/>
          </a:p>
        </p:txBody>
      </p:sp>
    </p:spTree>
    <p:extLst>
      <p:ext uri="{BB962C8B-B14F-4D97-AF65-F5344CB8AC3E}">
        <p14:creationId xmlns:p14="http://schemas.microsoft.com/office/powerpoint/2010/main" val="191530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24</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17976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25</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70450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39</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99366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dia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9850"/>
            <a:ext cx="1295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diasnummer 3"/>
          <p:cNvSpPr>
            <a:spLocks noGrp="1"/>
          </p:cNvSpPr>
          <p:nvPr>
            <p:ph type="sldNum" sz="quarter" idx="10"/>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296693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3471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772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0113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multimedieklip 2"/>
          <p:cNvSpPr>
            <a:spLocks noGrp="1"/>
          </p:cNvSpPr>
          <p:nvPr>
            <p:ph type="clipArt" sz="half" idx="1"/>
          </p:nvPr>
        </p:nvSpPr>
        <p:spPr>
          <a:xfrm>
            <a:off x="457200" y="1600200"/>
            <a:ext cx="4038600" cy="4525963"/>
          </a:xfrm>
          <a:prstGeom prst="rect">
            <a:avLst/>
          </a:prstGeom>
        </p:spPr>
        <p:txBody>
          <a:bodyPr/>
          <a:lstStyle/>
          <a:p>
            <a:pPr lvl="0"/>
            <a:endParaRPr lang="da-DK" noProof="0"/>
          </a:p>
        </p:txBody>
      </p:sp>
      <p:sp>
        <p:nvSpPr>
          <p:cNvPr id="4" name="Pladsholder til tekst 3"/>
          <p:cNvSpPr>
            <a:spLocks noGrp="1"/>
          </p:cNvSpPr>
          <p:nvPr>
            <p:ph type="body" sz="half" idx="2"/>
          </p:nvPr>
        </p:nvSpPr>
        <p:spPr>
          <a:xfrm>
            <a:off x="4648200" y="1600200"/>
            <a:ext cx="4038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9514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4BC71-0E8A-4D7D-B816-D3153E843507}"/>
              </a:ext>
            </a:extLst>
          </p:cNvPr>
          <p:cNvSpPr>
            <a:spLocks noGrp="1"/>
          </p:cNvSpPr>
          <p:nvPr>
            <p:ph type="ctrTitle"/>
          </p:nvPr>
        </p:nvSpPr>
        <p:spPr>
          <a:xfrm>
            <a:off x="1143000" y="1122363"/>
            <a:ext cx="6858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6AF6877-1D4E-47F1-B46A-787DD44214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02B8AC2-3F57-481A-96D3-FF682C866AE9}"/>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F6B079AF-D6CC-4D31-9A40-7BF3BE8089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922074-1CB9-4853-B625-48AF25657C43}"/>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71254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9540A-5E87-4B9F-8B17-C3435238CA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673CE7-A777-46BE-8EB6-9E72AA88D5F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08F92A-5979-4309-8FB9-AFA9F11D3B8C}"/>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50EFF63E-8EAD-43EC-A0DE-2859C1F0E5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3CC1A9-77B8-499C-827D-6ECC9940BEEA}"/>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14877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A11DB-6846-4548-AD7C-99DB077037AA}"/>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08BE980-A7E7-4133-86E2-96E70C0C126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1250768-2C93-470E-9C3E-1AE513BE7BE0}"/>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12199D51-2CD9-4CEC-9854-45AAAF5A22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84B5FF5-6621-4E73-AAE8-E4853B503DE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42528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337C-6094-46C9-9E71-3EDF512AC9A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C276870-8ACE-4D39-B00D-43BEBD46E9DB}"/>
              </a:ext>
            </a:extLst>
          </p:cNvPr>
          <p:cNvSpPr>
            <a:spLocks noGrp="1"/>
          </p:cNvSpPr>
          <p:nvPr>
            <p:ph sz="half" idx="1"/>
          </p:nvPr>
        </p:nvSpPr>
        <p:spPr>
          <a:xfrm>
            <a:off x="62865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EB7235-4D23-4D22-ADA0-3D090B16D6B5}"/>
              </a:ext>
            </a:extLst>
          </p:cNvPr>
          <p:cNvSpPr>
            <a:spLocks noGrp="1"/>
          </p:cNvSpPr>
          <p:nvPr>
            <p:ph sz="half" idx="2"/>
          </p:nvPr>
        </p:nvSpPr>
        <p:spPr>
          <a:xfrm>
            <a:off x="464820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B6D0D9C-246B-4020-95BD-88883309223F}"/>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6" name="Pladsholder til sidefod 5">
            <a:extLst>
              <a:ext uri="{FF2B5EF4-FFF2-40B4-BE49-F238E27FC236}">
                <a16:creationId xmlns:a16="http://schemas.microsoft.com/office/drawing/2014/main" id="{C5AAA546-E75E-4678-BBB1-50AEEF4CC72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20E0E8A-C5DC-4402-A716-18CCC4A7823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767261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FE5AF-A5B3-4028-B540-9D57CA78F8AC}"/>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5172140-62D2-4DB8-980A-1EE23F7E0D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316B8D0-02A7-4FCE-8BA7-4DC6C5392E96}"/>
              </a:ext>
            </a:extLst>
          </p:cNvPr>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3832BB7-633B-4495-9BC8-ED1DA663BB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21A64CC-AD47-478B-B5F7-9A9ECA6F43C0}"/>
              </a:ext>
            </a:extLst>
          </p:cNvPr>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2A9CA9-2C9B-4AAC-8E31-12892FB42D2B}"/>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8" name="Pladsholder til sidefod 7">
            <a:extLst>
              <a:ext uri="{FF2B5EF4-FFF2-40B4-BE49-F238E27FC236}">
                <a16:creationId xmlns:a16="http://schemas.microsoft.com/office/drawing/2014/main" id="{CC03F0BB-F085-4ECC-BAA2-4371CCCC529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55DF000-9A38-4342-A4D6-B8234D0672D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807840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D4887-49DA-4220-8449-35AC5A33A03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8450DF-E3C5-45E4-A808-ECA6B4D1A6D0}"/>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4" name="Pladsholder til sidefod 3">
            <a:extLst>
              <a:ext uri="{FF2B5EF4-FFF2-40B4-BE49-F238E27FC236}">
                <a16:creationId xmlns:a16="http://schemas.microsoft.com/office/drawing/2014/main" id="{841247BB-4CE9-479B-8019-3B4EAC9786B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24C9CD1-2EF5-4D5D-B39E-90F36AA9A9F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86437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Pladsholder til diasnummer 3"/>
          <p:cNvSpPr>
            <a:spLocks noGrp="1"/>
          </p:cNvSpPr>
          <p:nvPr>
            <p:ph type="sldNum" sz="quarter" idx="10"/>
          </p:nvPr>
        </p:nvSpPr>
        <p:spPr>
          <a:xfrm>
            <a:off x="8172400" y="6309320"/>
            <a:ext cx="899120" cy="385018"/>
          </a:xfrm>
          <a:prstGeom prst="rect">
            <a:avLst/>
          </a:prstGeo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4184355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773730A-1A10-4F3A-AA2B-A7AFC86D39F4}"/>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3" name="Pladsholder til sidefod 2">
            <a:extLst>
              <a:ext uri="{FF2B5EF4-FFF2-40B4-BE49-F238E27FC236}">
                <a16:creationId xmlns:a16="http://schemas.microsoft.com/office/drawing/2014/main" id="{85EF4776-FB85-4802-B544-FDE4EC4B92C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1963FAA-53A4-472C-814A-5528127CA487}"/>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3835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31A04-04EA-473D-933E-3EF70DE2D91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F42F672-5043-4D0C-B87D-42A453CCC0B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1A2B6CE-C2B4-4E54-B4B1-9DAD06AA54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B265771-9A30-44AE-B617-2F59FE2462ED}"/>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6" name="Pladsholder til sidefod 5">
            <a:extLst>
              <a:ext uri="{FF2B5EF4-FFF2-40B4-BE49-F238E27FC236}">
                <a16:creationId xmlns:a16="http://schemas.microsoft.com/office/drawing/2014/main" id="{297D6BA1-646C-4912-B2E1-BA94D82979D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C373A3-F00E-4C3A-8AA6-771D20D84D7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1496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A2D12-9868-4C26-A9C2-BF545D9326D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439D55F-4846-4FD2-9C74-7A26A088D1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53068FA-57AE-4676-9781-83CDEDED91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1C90D4-8C8D-4F05-A24D-80236CB44BBB}"/>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6" name="Pladsholder til sidefod 5">
            <a:extLst>
              <a:ext uri="{FF2B5EF4-FFF2-40B4-BE49-F238E27FC236}">
                <a16:creationId xmlns:a16="http://schemas.microsoft.com/office/drawing/2014/main" id="{129A4900-E7BF-476E-8D36-ADE9732BC5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FC83211-63C4-4441-8BC0-48E8EF29A0E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36335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6B8E8-F3B3-4868-B4C6-D92465A90BD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AEACFA8-C3AE-4B46-8432-685E77367BD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72E03B-0163-4E5D-BD30-888820887EFE}"/>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8E373DD5-19D8-4D23-9001-A6A169375C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E725E9-32C1-4B11-B817-727E9291275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56537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06CB77-D50A-4FB9-B125-88A8DAC55CFE}"/>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0AAC6E-BAA2-4437-A9F9-F98CC7342E29}"/>
              </a:ext>
            </a:extLst>
          </p:cNvPr>
          <p:cNvSpPr>
            <a:spLocks noGrp="1"/>
          </p:cNvSpPr>
          <p:nvPr>
            <p:ph type="body" orient="vert" idx="1"/>
          </p:nvPr>
        </p:nvSpPr>
        <p:spPr>
          <a:xfrm>
            <a:off x="628650" y="365125"/>
            <a:ext cx="57626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30EA01-BD49-42BB-A5AD-ED9BB70C7344}"/>
              </a:ext>
            </a:extLst>
          </p:cNvPr>
          <p:cNvSpPr>
            <a:spLocks noGrp="1"/>
          </p:cNvSpPr>
          <p:nvPr>
            <p:ph type="dt" sz="half" idx="10"/>
          </p:nvPr>
        </p:nvSpPr>
        <p:spPr/>
        <p:txBody>
          <a:body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67BF6FE4-D745-4832-AF1F-F7813A250D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8C2377-D522-4606-B9BE-2D70E577D26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99667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a:extLst>
              <a:ext uri="{FF2B5EF4-FFF2-40B4-BE49-F238E27FC236}">
                <a16:creationId xmlns:a16="http://schemas.microsoft.com/office/drawing/2014/main" id="{C5BE6909-A86F-4D88-A136-BC0132AEF9BD}"/>
              </a:ext>
            </a:extLst>
          </p:cNvPr>
          <p:cNvSpPr>
            <a:spLocks noGrp="1"/>
          </p:cNvSpPr>
          <p:nvPr>
            <p:ph type="sldNum" sz="quarter" idx="10"/>
          </p:nvPr>
        </p:nvSpPr>
        <p:spPr>
          <a:xfrm>
            <a:off x="8100392" y="6343199"/>
            <a:ext cx="743272" cy="340569"/>
          </a:xfr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173768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Tree>
    <p:extLst>
      <p:ext uri="{BB962C8B-B14F-4D97-AF65-F5344CB8AC3E}">
        <p14:creationId xmlns:p14="http://schemas.microsoft.com/office/powerpoint/2010/main" val="398565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4729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7248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Tree>
    <p:extLst>
      <p:ext uri="{BB962C8B-B14F-4D97-AF65-F5344CB8AC3E}">
        <p14:creationId xmlns:p14="http://schemas.microsoft.com/office/powerpoint/2010/main" val="25202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C0CDD6B-3207-4CCE-AEA1-EDEF26DADDB1}"/>
              </a:ext>
            </a:extLst>
          </p:cNvPr>
          <p:cNvSpPr>
            <a:spLocks noGrp="1"/>
          </p:cNvSpPr>
          <p:nvPr>
            <p:ph type="sldNum" sz="quarter" idx="10"/>
          </p:nvPr>
        </p:nvSpPr>
        <p:spPr>
          <a:xfrm>
            <a:off x="7092280" y="6381328"/>
            <a:ext cx="2133600" cy="365125"/>
          </a:xfr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319983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9648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3"/>
          <p:cNvSpPr>
            <a:spLocks noGrp="1"/>
          </p:cNvSpPr>
          <p:nvPr>
            <p:ph type="sldNum" sz="quarter" idx="4"/>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cSld>
  <p:clrMap bg1="lt1" tx1="dk1" bg2="lt2" tx2="dk2" accent1="accent1" accent2="accent2" accent3="accent3" accent4="accent4" accent5="accent5" accent6="accent6" hlink="hlink" folHlink="folHlink"/>
  <p:sldLayoutIdLst>
    <p:sldLayoutId id="214748395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ft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fontAlgn="base">
        <a:spcBef>
          <a:spcPct val="0"/>
        </a:spcBef>
        <a:spcAft>
          <a:spcPct val="0"/>
        </a:spcAft>
        <a:defRPr sz="2000">
          <a:solidFill>
            <a:schemeClr val="bg1"/>
          </a:solidFill>
          <a:latin typeface="Verdana" pitchFamily="34" charset="0"/>
        </a:defRPr>
      </a:lvl6pPr>
      <a:lvl7pPr marL="914400" algn="l" rtl="0" fontAlgn="base">
        <a:spcBef>
          <a:spcPct val="0"/>
        </a:spcBef>
        <a:spcAft>
          <a:spcPct val="0"/>
        </a:spcAft>
        <a:defRPr sz="2000">
          <a:solidFill>
            <a:schemeClr val="bg1"/>
          </a:solidFill>
          <a:latin typeface="Verdana" pitchFamily="34" charset="0"/>
        </a:defRPr>
      </a:lvl7pPr>
      <a:lvl8pPr marL="1371600" algn="l" rtl="0" fontAlgn="base">
        <a:spcBef>
          <a:spcPct val="0"/>
        </a:spcBef>
        <a:spcAft>
          <a:spcPct val="0"/>
        </a:spcAft>
        <a:defRPr sz="2000">
          <a:solidFill>
            <a:schemeClr val="bg1"/>
          </a:solidFill>
          <a:latin typeface="Verdana" pitchFamily="34" charset="0"/>
        </a:defRPr>
      </a:lvl8pPr>
      <a:lvl9pPr marL="1828800" algn="l" rtl="0" fontAlgn="base">
        <a:spcBef>
          <a:spcPct val="0"/>
        </a:spcBef>
        <a:spcAft>
          <a:spcPct val="0"/>
        </a:spcAft>
        <a:defRPr sz="20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BF0DB44-EF06-418D-AF21-CEC847D2D1D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24E8FC2-154E-43A4-A731-18E32FA6C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7DDAD9F-A464-44E7-B0D3-764872CF21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0F240-F1B4-48C3-BDDC-FBA9290B68DA}" type="datetimeFigureOut">
              <a:rPr lang="da-DK" smtClean="0"/>
              <a:t>12-04-2023</a:t>
            </a:fld>
            <a:endParaRPr lang="da-DK"/>
          </a:p>
        </p:txBody>
      </p:sp>
      <p:sp>
        <p:nvSpPr>
          <p:cNvPr id="5" name="Pladsholder til sidefod 4">
            <a:extLst>
              <a:ext uri="{FF2B5EF4-FFF2-40B4-BE49-F238E27FC236}">
                <a16:creationId xmlns:a16="http://schemas.microsoft.com/office/drawing/2014/main" id="{5437E896-703C-4062-9EBE-93D917A17D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B1A9812-7752-4118-B36C-A12A6A953D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07EE7-9CC5-4742-9650-03024E7326F4}" type="slidenum">
              <a:rPr lang="da-DK" smtClean="0"/>
              <a:t>‹nr.›</a:t>
            </a:fld>
            <a:endParaRPr lang="da-DK"/>
          </a:p>
        </p:txBody>
      </p:sp>
    </p:spTree>
    <p:extLst>
      <p:ext uri="{BB962C8B-B14F-4D97-AF65-F5344CB8AC3E}">
        <p14:creationId xmlns:p14="http://schemas.microsoft.com/office/powerpoint/2010/main" val="283800249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xlsx"/><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app.powerbi.com/groups/me/reports/be4f634c-d173-4bd0-91a6-2079da1e6bad/?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hyperlink" Target="https://app.powerbi.com/groups/me/reports/be4f634c-d173-4bd0-91a6-2079da1e6bad/?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hyperlink" Target="https://app.powerbi.com/groups/me/reports/be4f634c-d173-4bd0-91a6-2079da1e6bad/?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755576" y="1340768"/>
            <a:ext cx="6984776" cy="4896544"/>
          </a:xfrm>
          <a:prstGeom prst="rect">
            <a:avLst/>
          </a:prstGeom>
          <a:noFill/>
          <a:ln w="9525">
            <a:noFill/>
            <a:miter lim="800000"/>
            <a:headEnd/>
            <a:tailEnd/>
          </a:ln>
          <a:effectLst/>
        </p:spPr>
        <p:txBody>
          <a:bodyPr wrap="square">
            <a:spAutoFit/>
          </a:bodyPr>
          <a:lstStyle/>
          <a:p>
            <a:pPr algn="ctr" eaLnBrk="1" hangingPunct="1">
              <a:spcBef>
                <a:spcPct val="50000"/>
              </a:spcBef>
              <a:defRPr/>
            </a:pPr>
            <a:r>
              <a:rPr lang="da-DK" sz="4000" b="1" dirty="0">
                <a:effectLst>
                  <a:outerShdw blurRad="38100" dist="38100" dir="2700000" algn="tl">
                    <a:srgbClr val="C0C0C0"/>
                  </a:outerShdw>
                </a:effectLst>
                <a:latin typeface="Arial" charset="0"/>
              </a:rPr>
              <a:t>Generalforsamling </a:t>
            </a:r>
          </a:p>
          <a:p>
            <a:pPr algn="ctr" eaLnBrk="1" hangingPunct="1">
              <a:spcBef>
                <a:spcPct val="50000"/>
              </a:spcBef>
              <a:defRPr/>
            </a:pPr>
            <a:r>
              <a:rPr lang="da-DK" sz="4000" b="1" dirty="0">
                <a:effectLst>
                  <a:outerShdw blurRad="38100" dist="38100" dir="2700000" algn="tl">
                    <a:srgbClr val="C0C0C0"/>
                  </a:outerShdw>
                </a:effectLst>
                <a:latin typeface="Arial" charset="0"/>
              </a:rPr>
              <a:t>Prime Office A/S</a:t>
            </a:r>
          </a:p>
          <a:p>
            <a:pPr algn="ctr" eaLnBrk="1" hangingPunct="1">
              <a:spcBef>
                <a:spcPct val="50000"/>
              </a:spcBef>
              <a:defRPr/>
            </a:pPr>
            <a:endParaRPr lang="da-DK" sz="2800" b="1" dirty="0">
              <a:effectLst>
                <a:outerShdw blurRad="38100" dist="38100" dir="2700000" algn="tl">
                  <a:srgbClr val="C0C0C0"/>
                </a:outerShdw>
              </a:effectLst>
              <a:latin typeface="Arial" charset="0"/>
            </a:endParaRPr>
          </a:p>
          <a:p>
            <a:pPr algn="ctr" eaLnBrk="1" hangingPunct="1">
              <a:spcBef>
                <a:spcPct val="50000"/>
              </a:spcBef>
              <a:defRPr/>
            </a:pPr>
            <a:r>
              <a:rPr lang="da-DK" sz="2800" b="1" dirty="0">
                <a:effectLst>
                  <a:outerShdw blurRad="38100" dist="38100" dir="2700000" algn="tl">
                    <a:srgbClr val="C0C0C0"/>
                  </a:outerShdw>
                </a:effectLst>
                <a:latin typeface="Arial" charset="0"/>
              </a:rPr>
              <a:t>Den 12. april 2023 kl. 14.00 </a:t>
            </a: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r>
              <a:rPr lang="da-DK" sz="2000" b="1" dirty="0" err="1">
                <a:effectLst>
                  <a:outerShdw blurRad="38100" dist="38100" dir="2700000" algn="tl">
                    <a:srgbClr val="C0C0C0"/>
                  </a:outerShdw>
                </a:effectLst>
                <a:latin typeface="Arial" charset="0"/>
              </a:rPr>
              <a:t>Aros</a:t>
            </a:r>
            <a:r>
              <a:rPr lang="da-DK" sz="2000" b="1" dirty="0">
                <a:effectLst>
                  <a:outerShdw blurRad="38100" dist="38100" dir="2700000" algn="tl">
                    <a:srgbClr val="C0C0C0"/>
                  </a:outerShdw>
                </a:effectLst>
                <a:latin typeface="Arial" charset="0"/>
              </a:rPr>
              <a:t> Kunstmuseum</a:t>
            </a:r>
          </a:p>
          <a:p>
            <a:pPr algn="ctr" eaLnBrk="1" hangingPunct="1">
              <a:spcBef>
                <a:spcPct val="50000"/>
              </a:spcBef>
              <a:defRPr/>
            </a:pPr>
            <a:r>
              <a:rPr lang="da-DK" sz="2000" b="1" dirty="0">
                <a:effectLst>
                  <a:outerShdw blurRad="38100" dist="38100" dir="2700000" algn="tl">
                    <a:srgbClr val="C0C0C0"/>
                  </a:outerShdw>
                </a:effectLst>
                <a:latin typeface="Arial" charset="0"/>
              </a:rPr>
              <a:t>8000 Aarhus C</a:t>
            </a:r>
          </a:p>
        </p:txBody>
      </p:sp>
      <p:sp>
        <p:nvSpPr>
          <p:cNvPr id="2" name="Pladsholder til slidenummer 1">
            <a:extLst>
              <a:ext uri="{FF2B5EF4-FFF2-40B4-BE49-F238E27FC236}">
                <a16:creationId xmlns:a16="http://schemas.microsoft.com/office/drawing/2014/main" id="{1413E18B-EA45-4491-A5A7-863091C25E4B}"/>
              </a:ext>
            </a:extLst>
          </p:cNvPr>
          <p:cNvSpPr>
            <a:spLocks noGrp="1"/>
          </p:cNvSpPr>
          <p:nvPr>
            <p:ph type="sldNum" sz="quarter" idx="10"/>
          </p:nvPr>
        </p:nvSpPr>
        <p:spPr/>
        <p:txBody>
          <a:bodyPr/>
          <a:lstStyle/>
          <a:p>
            <a:fld id="{2A5DE2C1-730E-4DF2-964D-B4C61AD91AF6}" type="slidenum">
              <a:rPr lang="da-DK" smtClean="0"/>
              <a:t>1</a:t>
            </a:fld>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5C77-AA18-40A1-BD25-6639399F14BD}"/>
              </a:ext>
            </a:extLst>
          </p:cNvPr>
          <p:cNvSpPr>
            <a:spLocks noGrp="1"/>
          </p:cNvSpPr>
          <p:nvPr>
            <p:ph type="title"/>
          </p:nvPr>
        </p:nvSpPr>
        <p:spPr>
          <a:xfrm>
            <a:off x="242428" y="174232"/>
            <a:ext cx="8229600" cy="1143000"/>
          </a:xfrm>
        </p:spPr>
        <p:txBody>
          <a:bodyPr/>
          <a:lstStyle/>
          <a:p>
            <a:r>
              <a:rPr lang="da-DK" dirty="0"/>
              <a:t>Værdiskabelse: Bestyrelse og ledelse har ansvaret for ”overskud før skat og før værdiregulering”.</a:t>
            </a:r>
            <a:br>
              <a:rPr lang="da-DK" dirty="0"/>
            </a:br>
            <a:endParaRPr lang="da-DK" dirty="0"/>
          </a:p>
        </p:txBody>
      </p:sp>
      <p:pic>
        <p:nvPicPr>
          <p:cNvPr id="6" name="Pladsholder til indhold 5">
            <a:extLst>
              <a:ext uri="{FF2B5EF4-FFF2-40B4-BE49-F238E27FC236}">
                <a16:creationId xmlns:a16="http://schemas.microsoft.com/office/drawing/2014/main" id="{DEBE363F-8EE3-4107-B19D-43C76E31F3B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958" b="4958"/>
          <a:stretch/>
        </p:blipFill>
        <p:spPr>
          <a:xfrm>
            <a:off x="539552" y="1868637"/>
            <a:ext cx="7416824" cy="4815131"/>
          </a:xfrm>
        </p:spPr>
      </p:pic>
      <p:sp>
        <p:nvSpPr>
          <p:cNvPr id="4" name="Pladsholder til slidenummer 3">
            <a:extLst>
              <a:ext uri="{FF2B5EF4-FFF2-40B4-BE49-F238E27FC236}">
                <a16:creationId xmlns:a16="http://schemas.microsoft.com/office/drawing/2014/main" id="{F4312F17-F7EF-4DA4-B6FC-F28D266AB35D}"/>
              </a:ext>
            </a:extLst>
          </p:cNvPr>
          <p:cNvSpPr>
            <a:spLocks noGrp="1"/>
          </p:cNvSpPr>
          <p:nvPr>
            <p:ph type="sldNum" sz="quarter" idx="10"/>
          </p:nvPr>
        </p:nvSpPr>
        <p:spPr/>
        <p:txBody>
          <a:bodyPr/>
          <a:lstStyle/>
          <a:p>
            <a:fld id="{2A5DE2C1-730E-4DF2-964D-B4C61AD91AF6}" type="slidenum">
              <a:rPr lang="da-DK" smtClean="0"/>
              <a:t>10</a:t>
            </a:fld>
            <a:endParaRPr lang="da-DK" dirty="0"/>
          </a:p>
        </p:txBody>
      </p:sp>
      <p:sp>
        <p:nvSpPr>
          <p:cNvPr id="3" name="Tekstfelt 2">
            <a:extLst>
              <a:ext uri="{FF2B5EF4-FFF2-40B4-BE49-F238E27FC236}">
                <a16:creationId xmlns:a16="http://schemas.microsoft.com/office/drawing/2014/main" id="{C897FF24-2DA2-F273-2AB3-9419D2735FB4}"/>
              </a:ext>
            </a:extLst>
          </p:cNvPr>
          <p:cNvSpPr txBox="1"/>
          <p:nvPr/>
        </p:nvSpPr>
        <p:spPr>
          <a:xfrm>
            <a:off x="300336" y="1196752"/>
            <a:ext cx="5904656" cy="461665"/>
          </a:xfrm>
          <a:prstGeom prst="rect">
            <a:avLst/>
          </a:prstGeom>
          <a:noFill/>
        </p:spPr>
        <p:txBody>
          <a:bodyPr wrap="square" rtlCol="0">
            <a:spAutoFit/>
          </a:bodyPr>
          <a:lstStyle/>
          <a:p>
            <a:r>
              <a:rPr lang="da-DK" b="1" dirty="0"/>
              <a:t>Markedet bestemmer værdireguleringen</a:t>
            </a:r>
          </a:p>
        </p:txBody>
      </p:sp>
    </p:spTree>
    <p:extLst>
      <p:ext uri="{BB962C8B-B14F-4D97-AF65-F5344CB8AC3E}">
        <p14:creationId xmlns:p14="http://schemas.microsoft.com/office/powerpoint/2010/main" val="106285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3525-0DAE-41D1-8A6A-DAAEDB951696}"/>
              </a:ext>
            </a:extLst>
          </p:cNvPr>
          <p:cNvSpPr>
            <a:spLocks noGrp="1"/>
          </p:cNvSpPr>
          <p:nvPr>
            <p:ph type="title"/>
          </p:nvPr>
        </p:nvSpPr>
        <p:spPr/>
        <p:txBody>
          <a:bodyPr/>
          <a:lstStyle/>
          <a:p>
            <a:r>
              <a:rPr lang="da-DK" dirty="0"/>
              <a:t>Prime Office mod indeks i 10 år</a:t>
            </a:r>
          </a:p>
        </p:txBody>
      </p:sp>
      <p:sp>
        <p:nvSpPr>
          <p:cNvPr id="4" name="Pladsholder til slidenummer 3">
            <a:extLst>
              <a:ext uri="{FF2B5EF4-FFF2-40B4-BE49-F238E27FC236}">
                <a16:creationId xmlns:a16="http://schemas.microsoft.com/office/drawing/2014/main" id="{37781359-1388-4097-8CB0-F510C379AE2A}"/>
              </a:ext>
            </a:extLst>
          </p:cNvPr>
          <p:cNvSpPr>
            <a:spLocks noGrp="1"/>
          </p:cNvSpPr>
          <p:nvPr>
            <p:ph type="sldNum" sz="quarter" idx="10"/>
          </p:nvPr>
        </p:nvSpPr>
        <p:spPr/>
        <p:txBody>
          <a:bodyPr/>
          <a:lstStyle/>
          <a:p>
            <a:fld id="{2A5DE2C1-730E-4DF2-964D-B4C61AD91AF6}" type="slidenum">
              <a:rPr lang="da-DK" smtClean="0"/>
              <a:t>11</a:t>
            </a:fld>
            <a:endParaRPr lang="da-DK" dirty="0"/>
          </a:p>
        </p:txBody>
      </p:sp>
      <p:pic>
        <p:nvPicPr>
          <p:cNvPr id="9" name="Billede 8">
            <a:extLst>
              <a:ext uri="{FF2B5EF4-FFF2-40B4-BE49-F238E27FC236}">
                <a16:creationId xmlns:a16="http://schemas.microsoft.com/office/drawing/2014/main" id="{4F8327C2-A7D8-403F-BFEB-0193EB854A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9512" y="1612166"/>
            <a:ext cx="8393414" cy="4536504"/>
          </a:xfrm>
          <a:prstGeom prst="rect">
            <a:avLst/>
          </a:prstGeom>
        </p:spPr>
      </p:pic>
    </p:spTree>
    <p:extLst>
      <p:ext uri="{BB962C8B-B14F-4D97-AF65-F5344CB8AC3E}">
        <p14:creationId xmlns:p14="http://schemas.microsoft.com/office/powerpoint/2010/main" val="137783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A733BC4-69FB-4CDA-9B95-0437B2A41725}"/>
              </a:ext>
            </a:extLst>
          </p:cNvPr>
          <p:cNvSpPr>
            <a:spLocks noGrp="1"/>
          </p:cNvSpPr>
          <p:nvPr>
            <p:ph type="title"/>
          </p:nvPr>
        </p:nvSpPr>
        <p:spPr/>
        <p:txBody>
          <a:bodyPr/>
          <a:lstStyle/>
          <a:p>
            <a:r>
              <a:rPr lang="da-DK" dirty="0"/>
              <a:t>Væsentlig dokumentation i 2022</a:t>
            </a:r>
          </a:p>
        </p:txBody>
      </p:sp>
      <p:sp>
        <p:nvSpPr>
          <p:cNvPr id="7" name="Pladsholder til tekst 6">
            <a:extLst>
              <a:ext uri="{FF2B5EF4-FFF2-40B4-BE49-F238E27FC236}">
                <a16:creationId xmlns:a16="http://schemas.microsoft.com/office/drawing/2014/main" id="{6A59B4B4-8AB8-4D43-8D56-4E4BD39D479A}"/>
              </a:ext>
            </a:extLst>
          </p:cNvPr>
          <p:cNvSpPr>
            <a:spLocks noGrp="1"/>
          </p:cNvSpPr>
          <p:nvPr>
            <p:ph type="body" idx="1"/>
          </p:nvPr>
        </p:nvSpPr>
        <p:spPr>
          <a:xfrm>
            <a:off x="395536" y="1228021"/>
            <a:ext cx="4040188" cy="639762"/>
          </a:xfrm>
        </p:spPr>
        <p:txBody>
          <a:bodyPr/>
          <a:lstStyle/>
          <a:p>
            <a:r>
              <a:rPr lang="da-DK" dirty="0"/>
              <a:t>Årsregnskab 2022</a:t>
            </a:r>
          </a:p>
        </p:txBody>
      </p:sp>
      <p:sp>
        <p:nvSpPr>
          <p:cNvPr id="9" name="Pladsholder til tekst 8">
            <a:extLst>
              <a:ext uri="{FF2B5EF4-FFF2-40B4-BE49-F238E27FC236}">
                <a16:creationId xmlns:a16="http://schemas.microsoft.com/office/drawing/2014/main" id="{B36206DB-740D-4F4D-B327-76D97BDB61F2}"/>
              </a:ext>
            </a:extLst>
          </p:cNvPr>
          <p:cNvSpPr>
            <a:spLocks noGrp="1"/>
          </p:cNvSpPr>
          <p:nvPr>
            <p:ph type="body" sz="quarter" idx="3"/>
          </p:nvPr>
        </p:nvSpPr>
        <p:spPr>
          <a:xfrm>
            <a:off x="5796136" y="1535113"/>
            <a:ext cx="2783863" cy="384175"/>
          </a:xfrm>
        </p:spPr>
        <p:txBody>
          <a:bodyPr/>
          <a:lstStyle/>
          <a:p>
            <a:r>
              <a:rPr lang="da-DK" dirty="0"/>
              <a:t>ESG-rapport 2022</a:t>
            </a:r>
          </a:p>
        </p:txBody>
      </p:sp>
      <p:sp>
        <p:nvSpPr>
          <p:cNvPr id="2" name="Pladsholder til slidenummer 1">
            <a:extLst>
              <a:ext uri="{FF2B5EF4-FFF2-40B4-BE49-F238E27FC236}">
                <a16:creationId xmlns:a16="http://schemas.microsoft.com/office/drawing/2014/main" id="{F81BDE9E-C38F-4451-819E-C58EC95AB106}"/>
              </a:ext>
            </a:extLst>
          </p:cNvPr>
          <p:cNvSpPr>
            <a:spLocks noGrp="1"/>
          </p:cNvSpPr>
          <p:nvPr>
            <p:ph type="sldNum" sz="quarter" idx="4294967295"/>
          </p:nvPr>
        </p:nvSpPr>
        <p:spPr>
          <a:xfrm>
            <a:off x="8613307" y="6485231"/>
            <a:ext cx="657944" cy="368496"/>
          </a:xfrm>
        </p:spPr>
        <p:txBody>
          <a:bodyPr/>
          <a:lstStyle/>
          <a:p>
            <a:fld id="{2A5DE2C1-730E-4DF2-964D-B4C61AD91AF6}" type="slidenum">
              <a:rPr lang="da-DK" smtClean="0"/>
              <a:t>12</a:t>
            </a:fld>
            <a:endParaRPr lang="da-DK"/>
          </a:p>
        </p:txBody>
      </p:sp>
      <p:pic>
        <p:nvPicPr>
          <p:cNvPr id="8" name="Pladsholder til indhold 7">
            <a:extLst>
              <a:ext uri="{FF2B5EF4-FFF2-40B4-BE49-F238E27FC236}">
                <a16:creationId xmlns:a16="http://schemas.microsoft.com/office/drawing/2014/main" id="{C958B1B3-553C-4CC9-AA70-AC7464A68AE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5248747" y="2174875"/>
            <a:ext cx="2834331" cy="3951288"/>
          </a:xfrm>
        </p:spPr>
      </p:pic>
      <p:pic>
        <p:nvPicPr>
          <p:cNvPr id="15" name="Pladsholder til indhold 14">
            <a:extLst>
              <a:ext uri="{FF2B5EF4-FFF2-40B4-BE49-F238E27FC236}">
                <a16:creationId xmlns:a16="http://schemas.microsoft.com/office/drawing/2014/main" id="{E6DBA2B1-30D1-4C18-BB2D-0ABE7C4F7FB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57200" y="2702423"/>
            <a:ext cx="4040188" cy="2896192"/>
          </a:xfrm>
        </p:spPr>
      </p:pic>
    </p:spTree>
    <p:extLst>
      <p:ext uri="{BB962C8B-B14F-4D97-AF65-F5344CB8AC3E}">
        <p14:creationId xmlns:p14="http://schemas.microsoft.com/office/powerpoint/2010/main" val="133476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45F35-196F-4C10-9145-D159AC73C7E5}"/>
              </a:ext>
            </a:extLst>
          </p:cNvPr>
          <p:cNvSpPr>
            <a:spLocks noGrp="1"/>
          </p:cNvSpPr>
          <p:nvPr>
            <p:ph type="title"/>
          </p:nvPr>
        </p:nvSpPr>
        <p:spPr/>
        <p:txBody>
          <a:bodyPr/>
          <a:lstStyle/>
          <a:p>
            <a:r>
              <a:rPr lang="da-DK" sz="3200" dirty="0"/>
              <a:t>Væsentlig dokumentation i 2022</a:t>
            </a:r>
          </a:p>
        </p:txBody>
      </p:sp>
      <p:sp>
        <p:nvSpPr>
          <p:cNvPr id="3" name="Pladsholder til tekst 2">
            <a:extLst>
              <a:ext uri="{FF2B5EF4-FFF2-40B4-BE49-F238E27FC236}">
                <a16:creationId xmlns:a16="http://schemas.microsoft.com/office/drawing/2014/main" id="{7ABB106D-6201-4121-A3E9-816150249FC2}"/>
              </a:ext>
            </a:extLst>
          </p:cNvPr>
          <p:cNvSpPr>
            <a:spLocks noGrp="1"/>
          </p:cNvSpPr>
          <p:nvPr>
            <p:ph type="body" idx="1"/>
          </p:nvPr>
        </p:nvSpPr>
        <p:spPr>
          <a:xfrm>
            <a:off x="457200" y="1535113"/>
            <a:ext cx="3250704" cy="453727"/>
          </a:xfrm>
        </p:spPr>
        <p:txBody>
          <a:bodyPr/>
          <a:lstStyle/>
          <a:p>
            <a:r>
              <a:rPr lang="da-DK" dirty="0"/>
              <a:t>Vederlagsrapport 2022</a:t>
            </a:r>
          </a:p>
        </p:txBody>
      </p:sp>
      <p:pic>
        <p:nvPicPr>
          <p:cNvPr id="9" name="Pladsholder til indhold 8">
            <a:extLst>
              <a:ext uri="{FF2B5EF4-FFF2-40B4-BE49-F238E27FC236}">
                <a16:creationId xmlns:a16="http://schemas.microsoft.com/office/drawing/2014/main" id="{C63C65EB-772C-4406-9C96-29C25FA4B66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57199" y="2307671"/>
            <a:ext cx="5987009" cy="4275692"/>
          </a:xfrm>
        </p:spPr>
      </p:pic>
    </p:spTree>
    <p:extLst>
      <p:ext uri="{BB962C8B-B14F-4D97-AF65-F5344CB8AC3E}">
        <p14:creationId xmlns:p14="http://schemas.microsoft.com/office/powerpoint/2010/main" val="294987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r>
              <a:rPr lang="da-DK" sz="2800" dirty="0">
                <a:latin typeface="Arial" panose="020B0604020202020204" pitchFamily="34" charset="0"/>
                <a:cs typeface="Arial" panose="020B0604020202020204" pitchFamily="34" charset="0"/>
              </a:rPr>
              <a:t>God selskabsledelse</a:t>
            </a:r>
          </a:p>
          <a:p>
            <a:r>
              <a:rPr lang="da-DK" sz="2800" dirty="0">
                <a:latin typeface="Arial" panose="020B0604020202020204" pitchFamily="34" charset="0"/>
                <a:cs typeface="Arial" panose="020B0604020202020204" pitchFamily="34" charset="0"/>
              </a:rPr>
              <a:t>Bestyrelsens kompetencer og evaluering i 2022</a:t>
            </a:r>
          </a:p>
          <a:p>
            <a:r>
              <a:rPr lang="da-DK" sz="2800" dirty="0">
                <a:latin typeface="Arial" panose="020B0604020202020204" pitchFamily="34" charset="0"/>
                <a:cs typeface="Arial" panose="020B0604020202020204" pitchFamily="34" charset="0"/>
              </a:rPr>
              <a:t>Aflønning</a:t>
            </a:r>
          </a:p>
          <a:p>
            <a:r>
              <a:rPr lang="da-DK" sz="2800" dirty="0">
                <a:latin typeface="Arial" panose="020B0604020202020204" pitchFamily="34" charset="0"/>
                <a:cs typeface="Arial" panose="020B0604020202020204" pitchFamily="34" charset="0"/>
              </a:rPr>
              <a:t>Mangfoldighed og diversitet</a:t>
            </a:r>
          </a:p>
          <a:p>
            <a:r>
              <a:rPr lang="da-DK" sz="2800" dirty="0">
                <a:latin typeface="Arial" panose="020B0604020202020204" pitchFamily="34" charset="0"/>
                <a:cs typeface="Arial" panose="020B0604020202020204" pitchFamily="34" charset="0"/>
              </a:rPr>
              <a:t>Værdiskabelse</a:t>
            </a:r>
          </a:p>
          <a:p>
            <a:r>
              <a:rPr lang="da-DK" sz="2800" dirty="0">
                <a:latin typeface="Arial" panose="020B0604020202020204" pitchFamily="34" charset="0"/>
                <a:cs typeface="Arial" panose="020B0604020202020204" pitchFamily="34" charset="0"/>
              </a:rPr>
              <a:t>Risikostyring og compliance</a:t>
            </a:r>
          </a:p>
          <a:p>
            <a:endParaRPr lang="da-DK" sz="44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14</a:t>
            </a:fld>
            <a:endParaRPr lang="da-DK" dirty="0"/>
          </a:p>
        </p:txBody>
      </p:sp>
    </p:spTree>
    <p:extLst>
      <p:ext uri="{BB962C8B-B14F-4D97-AF65-F5344CB8AC3E}">
        <p14:creationId xmlns:p14="http://schemas.microsoft.com/office/powerpoint/2010/main" val="24918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r>
              <a:rPr lang="da-DK" sz="2000" dirty="0">
                <a:latin typeface="Arial" panose="020B0604020202020204" pitchFamily="34" charset="0"/>
                <a:cs typeface="Arial" panose="020B0604020202020204" pitchFamily="34" charset="0"/>
              </a:rPr>
              <a:t>Anbefalinger for god selskabsledelse gældende fra jan. 2021</a:t>
            </a:r>
          </a:p>
          <a:p>
            <a:r>
              <a:rPr lang="da-DK" sz="2000" dirty="0">
                <a:latin typeface="Arial" panose="020B0604020202020204" pitchFamily="34" charset="0"/>
                <a:cs typeface="Arial" panose="020B0604020202020204" pitchFamily="34" charset="0"/>
              </a:rPr>
              <a:t>Samspil, opgaver, sammensætning, vederlag og risikostyring.</a:t>
            </a:r>
          </a:p>
          <a:p>
            <a:r>
              <a:rPr lang="da-DK" sz="2000" dirty="0">
                <a:latin typeface="Arial" panose="020B0604020202020204" pitchFamily="34" charset="0"/>
                <a:cs typeface="Arial" panose="020B0604020202020204" pitchFamily="34" charset="0"/>
              </a:rPr>
              <a:t>PO følger alle anbefalinger </a:t>
            </a:r>
            <a:r>
              <a:rPr lang="da-DK" sz="2000" dirty="0" err="1">
                <a:latin typeface="Arial" panose="020B0604020202020204" pitchFamily="34" charset="0"/>
                <a:cs typeface="Arial" panose="020B0604020202020204" pitchFamily="34" charset="0"/>
              </a:rPr>
              <a:t>eksl</a:t>
            </a:r>
            <a:r>
              <a:rPr lang="da-DK" sz="2000" dirty="0">
                <a:latin typeface="Arial" panose="020B0604020202020204" pitchFamily="34" charset="0"/>
                <a:cs typeface="Arial" panose="020B0604020202020204" pitchFamily="34" charset="0"/>
              </a:rPr>
              <a:t>. </a:t>
            </a:r>
            <a:r>
              <a:rPr lang="da-DK" sz="2000" dirty="0" err="1">
                <a:latin typeface="Arial" panose="020B0604020202020204" pitchFamily="34" charset="0"/>
                <a:cs typeface="Arial" panose="020B0604020202020204" pitchFamily="34" charset="0"/>
              </a:rPr>
              <a:t>Whistle</a:t>
            </a:r>
            <a:r>
              <a:rPr lang="da-DK" sz="2000" dirty="0">
                <a:latin typeface="Arial" panose="020B0604020202020204" pitchFamily="34" charset="0"/>
                <a:cs typeface="Arial" panose="020B0604020202020204" pitchFamily="34" charset="0"/>
              </a:rPr>
              <a:t>-</a:t>
            </a:r>
            <a:r>
              <a:rPr lang="da-DK" sz="2000" dirty="0" err="1">
                <a:latin typeface="Arial" panose="020B0604020202020204" pitchFamily="34" charset="0"/>
                <a:cs typeface="Arial" panose="020B0604020202020204" pitchFamily="34" charset="0"/>
              </a:rPr>
              <a:t>blower</a:t>
            </a:r>
            <a:r>
              <a:rPr lang="da-DK" sz="2000" dirty="0">
                <a:latin typeface="Arial" panose="020B0604020202020204" pitchFamily="34" charset="0"/>
                <a:cs typeface="Arial" panose="020B0604020202020204" pitchFamily="34" charset="0"/>
              </a:rPr>
              <a:t>-ordning (med vor organisatoriske størrelse giver det ikke mening).</a:t>
            </a:r>
          </a:p>
          <a:p>
            <a:r>
              <a:rPr lang="da-DK" sz="2000" dirty="0">
                <a:latin typeface="Arial" panose="020B0604020202020204" pitchFamily="34" charset="0"/>
                <a:cs typeface="Arial" panose="020B0604020202020204" pitchFamily="34" charset="0"/>
              </a:rPr>
              <a:t>§3.5: </a:t>
            </a:r>
            <a:r>
              <a:rPr lang="da-DK" sz="2000" b="1" i="1" dirty="0">
                <a:latin typeface="Arial" panose="020B0604020202020204" pitchFamily="34" charset="0"/>
                <a:cs typeface="Arial" panose="020B0604020202020204" pitchFamily="34" charset="0"/>
              </a:rPr>
              <a:t>Evaluering af bestyrelsens arbejde.</a:t>
            </a:r>
          </a:p>
          <a:p>
            <a:r>
              <a:rPr lang="da-DK" sz="2000" dirty="0">
                <a:latin typeface="Arial" panose="020B0604020202020204" pitchFamily="34" charset="0"/>
                <a:cs typeface="Arial" panose="020B0604020202020204" pitchFamily="34" charset="0"/>
              </a:rPr>
              <a:t>Her har vi ikke brugt omkostninger til ekstern hjælp, men har selv udviklet spørgeskema og har selv gennemført evalueringen.</a:t>
            </a:r>
          </a:p>
          <a:p>
            <a:r>
              <a:rPr lang="da-DK" sz="2000" dirty="0">
                <a:latin typeface="Arial" panose="020B0604020202020204" pitchFamily="34" charset="0"/>
                <a:cs typeface="Arial" panose="020B0604020202020204" pitchFamily="34" charset="0"/>
              </a:rPr>
              <a:t>38 spørgsmål. Formanden mødte hver bestyrelsesmedlem, samlet gennemgang &amp; evaluering. HANDLINGSPLAN &amp; OPFØLGNING.</a:t>
            </a:r>
          </a:p>
          <a:p>
            <a:r>
              <a:rPr lang="da-DK" sz="2000" dirty="0">
                <a:latin typeface="Arial" panose="020B0604020202020204" pitchFamily="34" charset="0"/>
                <a:cs typeface="Arial" panose="020B0604020202020204" pitchFamily="34" charset="0"/>
              </a:rPr>
              <a:t>                  Ønske om længere strategiske debatter i bestyrelsen</a:t>
            </a:r>
          </a:p>
          <a:p>
            <a:r>
              <a:rPr lang="da-DK" sz="2000" dirty="0">
                <a:latin typeface="Arial" panose="020B0604020202020204" pitchFamily="34" charset="0"/>
                <a:cs typeface="Arial" panose="020B0604020202020204" pitchFamily="34" charset="0"/>
              </a:rPr>
              <a:t>                  Ønske om at bestyrelsen kommer endnu tættere på de           tyske administratorer.     </a:t>
            </a:r>
          </a:p>
          <a:p>
            <a:r>
              <a:rPr lang="da-DK" sz="2000" dirty="0">
                <a:latin typeface="Arial" panose="020B0604020202020204" pitchFamily="34" charset="0"/>
                <a:cs typeface="Arial" panose="020B0604020202020204" pitchFamily="34" charset="0"/>
              </a:rPr>
              <a:t>                  Værdisætning pr ejendom på hvert bestyrelsesmøde</a:t>
            </a:r>
          </a:p>
          <a:p>
            <a:r>
              <a:rPr lang="da-DK" sz="2000" dirty="0">
                <a:latin typeface="Arial" panose="020B0604020202020204" pitchFamily="34" charset="0"/>
                <a:cs typeface="Arial" panose="020B0604020202020204" pitchFamily="34" charset="0"/>
              </a:rPr>
              <a:t>                  Vurdere finansielle samarbejdspartnere</a:t>
            </a:r>
          </a:p>
          <a:p>
            <a:r>
              <a:rPr lang="da-DK" sz="2000" dirty="0">
                <a:latin typeface="Arial" panose="020B0604020202020204" pitchFamily="34" charset="0"/>
                <a:cs typeface="Arial" panose="020B0604020202020204" pitchFamily="34" charset="0"/>
              </a:rPr>
              <a:t>                  Plan for successiv B-generationsskifte over en årrække</a:t>
            </a:r>
          </a:p>
          <a:p>
            <a:endParaRPr lang="da-DK" sz="20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15</a:t>
            </a:fld>
            <a:endParaRPr lang="da-DK" dirty="0"/>
          </a:p>
        </p:txBody>
      </p:sp>
    </p:spTree>
    <p:extLst>
      <p:ext uri="{BB962C8B-B14F-4D97-AF65-F5344CB8AC3E}">
        <p14:creationId xmlns:p14="http://schemas.microsoft.com/office/powerpoint/2010/main" val="71620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r>
              <a:rPr lang="da-DK" sz="2400" dirty="0">
                <a:latin typeface="Arial" panose="020B0604020202020204" pitchFamily="34" charset="0"/>
                <a:cs typeface="Arial" panose="020B0604020202020204" pitchFamily="34" charset="0"/>
              </a:rPr>
              <a:t>God selskabsledelse: </a:t>
            </a:r>
            <a:r>
              <a:rPr lang="da-DK" sz="2400" b="1" i="1" dirty="0">
                <a:latin typeface="Arial" panose="020B0604020202020204" pitchFamily="34" charset="0"/>
                <a:cs typeface="Arial" panose="020B0604020202020204" pitchFamily="34" charset="0"/>
              </a:rPr>
              <a:t>Bestyrelsens kompetencer </a:t>
            </a:r>
          </a:p>
          <a:p>
            <a:r>
              <a:rPr lang="da-DK" sz="2400" dirty="0">
                <a:latin typeface="Arial" panose="020B0604020202020204" pitchFamily="34" charset="0"/>
                <a:cs typeface="Arial" panose="020B0604020202020204" pitchFamily="34" charset="0"/>
              </a:rPr>
              <a:t>Ledelse af børsnoterede selskaber/god selskabsledelse</a:t>
            </a:r>
          </a:p>
          <a:p>
            <a:r>
              <a:rPr lang="da-DK" sz="2400" dirty="0">
                <a:latin typeface="Arial" panose="020B0604020202020204" pitchFamily="34" charset="0"/>
                <a:cs typeface="Arial" panose="020B0604020202020204" pitchFamily="34" charset="0"/>
              </a:rPr>
              <a:t>International (tysk) og national ejendomsudvikling</a:t>
            </a:r>
          </a:p>
          <a:p>
            <a:r>
              <a:rPr lang="da-DK" sz="2400" dirty="0">
                <a:latin typeface="Arial" panose="020B0604020202020204" pitchFamily="34" charset="0"/>
                <a:cs typeface="Arial" panose="020B0604020202020204" pitchFamily="34" charset="0"/>
              </a:rPr>
              <a:t>Risikostyring – specielt i finansielle virksomheder</a:t>
            </a:r>
          </a:p>
          <a:p>
            <a:r>
              <a:rPr lang="da-DK" sz="2400" dirty="0">
                <a:latin typeface="Arial" panose="020B0604020202020204" pitchFamily="34" charset="0"/>
                <a:cs typeface="Arial" panose="020B0604020202020204" pitchFamily="34" charset="0"/>
              </a:rPr>
              <a:t>Økonomi- &amp; regnskabsanalyse. Lånefinansiering </a:t>
            </a:r>
          </a:p>
          <a:p>
            <a:r>
              <a:rPr lang="da-DK" sz="2400" dirty="0">
                <a:latin typeface="Arial" panose="020B0604020202020204" pitchFamily="34" charset="0"/>
                <a:cs typeface="Arial" panose="020B0604020202020204" pitchFamily="34" charset="0"/>
              </a:rPr>
              <a:t>Optimering ved brug af finansielle værktøjer</a:t>
            </a:r>
          </a:p>
          <a:p>
            <a:r>
              <a:rPr lang="da-DK" sz="2400" dirty="0">
                <a:latin typeface="Arial" panose="020B0604020202020204" pitchFamily="34" charset="0"/>
                <a:cs typeface="Arial" panose="020B0604020202020204" pitchFamily="34" charset="0"/>
              </a:rPr>
              <a:t>Købmandskab </a:t>
            </a:r>
          </a:p>
          <a:p>
            <a:r>
              <a:rPr lang="da-DK" sz="2400" dirty="0">
                <a:latin typeface="Arial" panose="020B0604020202020204" pitchFamily="34" charset="0"/>
                <a:cs typeface="Arial" panose="020B0604020202020204" pitchFamily="34" charset="0"/>
              </a:rPr>
              <a:t>Strategi og markedsanalyser</a:t>
            </a:r>
          </a:p>
          <a:p>
            <a:r>
              <a:rPr lang="da-DK" sz="2400" dirty="0">
                <a:latin typeface="Arial" panose="020B0604020202020204" pitchFamily="34" charset="0"/>
                <a:cs typeface="Arial" panose="020B0604020202020204" pitchFamily="34" charset="0"/>
              </a:rPr>
              <a:t>ESG &amp; Cirkulær økonomi</a:t>
            </a:r>
          </a:p>
          <a:p>
            <a:endParaRPr lang="da-DK" sz="2000" dirty="0">
              <a:latin typeface="Arial" panose="020B0604020202020204" pitchFamily="34" charset="0"/>
              <a:cs typeface="Arial" panose="020B0604020202020204" pitchFamily="34" charset="0"/>
            </a:endParaRPr>
          </a:p>
          <a:p>
            <a:pPr marL="0" indent="0">
              <a:buNone/>
            </a:pPr>
            <a:r>
              <a:rPr lang="da-DK" sz="2000" i="1" dirty="0">
                <a:latin typeface="Arial" panose="020B0604020202020204" pitchFamily="34" charset="0"/>
                <a:cs typeface="Arial" panose="020B0604020202020204" pitchFamily="34" charset="0"/>
              </a:rPr>
              <a:t>Skal vi fortsætte ejendomsudviklingen i Danmark bør bestyrelsen forstærkes med yderligere kompetencer (p.t. bruger vi outsourcing-modellen)</a:t>
            </a:r>
          </a:p>
          <a:p>
            <a:pPr marL="0" indent="0">
              <a:buNone/>
            </a:pPr>
            <a:endParaRPr lang="da-DK" sz="2000" dirty="0">
              <a:latin typeface="Arial" panose="020B0604020202020204" pitchFamily="34" charset="0"/>
              <a:cs typeface="Arial" panose="020B0604020202020204" pitchFamily="34" charset="0"/>
            </a:endParaRPr>
          </a:p>
          <a:p>
            <a:endParaRPr lang="da-DK" sz="24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16</a:t>
            </a:fld>
            <a:endParaRPr lang="da-DK" dirty="0"/>
          </a:p>
        </p:txBody>
      </p:sp>
    </p:spTree>
    <p:extLst>
      <p:ext uri="{BB962C8B-B14F-4D97-AF65-F5344CB8AC3E}">
        <p14:creationId xmlns:p14="http://schemas.microsoft.com/office/powerpoint/2010/main" val="186277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5691982"/>
          </a:xfrm>
        </p:spPr>
        <p:txBody>
          <a:bodyPr/>
          <a:lstStyle/>
          <a:p>
            <a:endParaRPr lang="da-DK" sz="2800" dirty="0">
              <a:latin typeface="Arial" panose="020B0604020202020204" pitchFamily="34" charset="0"/>
              <a:cs typeface="Arial" panose="020B0604020202020204" pitchFamily="34" charset="0"/>
            </a:endParaRPr>
          </a:p>
          <a:p>
            <a:pPr marL="0" indent="0">
              <a:buNone/>
            </a:pPr>
            <a:r>
              <a:rPr lang="da-DK" sz="2400" b="1" i="1" dirty="0">
                <a:latin typeface="Arial" panose="020B0604020202020204" pitchFamily="34" charset="0"/>
                <a:cs typeface="Arial" panose="020B0604020202020204" pitchFamily="34" charset="0"/>
              </a:rPr>
              <a:t>Kompensation af bestyrelse og direktion</a:t>
            </a:r>
          </a:p>
          <a:p>
            <a:r>
              <a:rPr lang="da-DK" sz="2000" dirty="0">
                <a:latin typeface="Arial" panose="020B0604020202020204" pitchFamily="34" charset="0"/>
                <a:cs typeface="Arial" panose="020B0604020202020204" pitchFamily="34" charset="0"/>
              </a:rPr>
              <a:t>Honorar pr </a:t>
            </a:r>
            <a:r>
              <a:rPr lang="da-DK" sz="2000" b="1" i="1" dirty="0">
                <a:latin typeface="Arial" panose="020B0604020202020204" pitchFamily="34" charset="0"/>
                <a:cs typeface="Arial" panose="020B0604020202020204" pitchFamily="34" charset="0"/>
              </a:rPr>
              <a:t>bestyrelsesmedlem</a:t>
            </a:r>
            <a:r>
              <a:rPr lang="da-DK" sz="2000" b="1" dirty="0">
                <a:latin typeface="Arial" panose="020B0604020202020204" pitchFamily="34" charset="0"/>
                <a:cs typeface="Arial" panose="020B0604020202020204" pitchFamily="34" charset="0"/>
              </a:rPr>
              <a:t> </a:t>
            </a:r>
            <a:r>
              <a:rPr lang="da-DK" sz="2000" dirty="0">
                <a:latin typeface="Arial" panose="020B0604020202020204" pitchFamily="34" charset="0"/>
                <a:cs typeface="Arial" panose="020B0604020202020204" pitchFamily="34" charset="0"/>
              </a:rPr>
              <a:t>siden 2020:  125.000,-DKK</a:t>
            </a:r>
          </a:p>
          <a:p>
            <a:r>
              <a:rPr lang="da-DK" sz="2000" dirty="0">
                <a:latin typeface="Arial" panose="020B0604020202020204" pitchFamily="34" charset="0"/>
                <a:cs typeface="Arial" panose="020B0604020202020204" pitchFamily="34" charset="0"/>
              </a:rPr>
              <a:t>                 Formanden får 2 X basishonorar</a:t>
            </a:r>
          </a:p>
          <a:p>
            <a:r>
              <a:rPr lang="da-DK" sz="2000" dirty="0">
                <a:latin typeface="Arial" panose="020B0604020202020204" pitchFamily="34" charset="0"/>
                <a:cs typeface="Arial" panose="020B0604020202020204" pitchFamily="34" charset="0"/>
              </a:rPr>
              <a:t>                 Næstformand får 1,5 X basishonorar</a:t>
            </a:r>
          </a:p>
          <a:p>
            <a:r>
              <a:rPr lang="da-DK" sz="2000" dirty="0">
                <a:latin typeface="Arial" panose="020B0604020202020204" pitchFamily="34" charset="0"/>
                <a:cs typeface="Arial" panose="020B0604020202020204" pitchFamily="34" charset="0"/>
              </a:rPr>
              <a:t>                 Ikke honorar som udvalgsmedlem </a:t>
            </a:r>
            <a:r>
              <a:rPr lang="da-DK" sz="2000" dirty="0" err="1">
                <a:latin typeface="Arial" panose="020B0604020202020204" pitchFamily="34" charset="0"/>
                <a:cs typeface="Arial" panose="020B0604020202020204" pitchFamily="34" charset="0"/>
              </a:rPr>
              <a:t>eksl</a:t>
            </a:r>
            <a:r>
              <a:rPr lang="da-DK" sz="2000" dirty="0">
                <a:latin typeface="Arial" panose="020B0604020202020204" pitchFamily="34" charset="0"/>
                <a:cs typeface="Arial" panose="020B0604020202020204" pitchFamily="34" charset="0"/>
              </a:rPr>
              <a:t> formanden for Revisionsudvalget der får 75.000,-DKK</a:t>
            </a:r>
          </a:p>
          <a:p>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Honorar til </a:t>
            </a:r>
            <a:r>
              <a:rPr lang="da-DK" sz="2000" b="1" i="1" dirty="0">
                <a:latin typeface="Arial" panose="020B0604020202020204" pitchFamily="34" charset="0"/>
                <a:cs typeface="Arial" panose="020B0604020202020204" pitchFamily="34" charset="0"/>
              </a:rPr>
              <a:t>direktionen</a:t>
            </a:r>
            <a:r>
              <a:rPr lang="da-DK" sz="2000" dirty="0">
                <a:latin typeface="Arial" panose="020B0604020202020204" pitchFamily="34" charset="0"/>
                <a:cs typeface="Arial" panose="020B0604020202020204" pitchFamily="34" charset="0"/>
              </a:rPr>
              <a:t> siden 2020: 1.781.160,-DKK (+5%:23 og 24)</a:t>
            </a:r>
          </a:p>
          <a:p>
            <a:endParaRPr lang="da-DK" sz="2000" dirty="0">
              <a:latin typeface="Arial" panose="020B0604020202020204" pitchFamily="34" charset="0"/>
              <a:cs typeface="Arial" panose="020B0604020202020204" pitchFamily="34" charset="0"/>
            </a:endParaRPr>
          </a:p>
          <a:p>
            <a:r>
              <a:rPr lang="da-DK" sz="2000" b="1" i="1" dirty="0">
                <a:latin typeface="Arial" panose="020B0604020202020204" pitchFamily="34" charset="0"/>
                <a:cs typeface="Arial" panose="020B0604020202020204" pitchFamily="34" charset="0"/>
              </a:rPr>
              <a:t>DELEGATIONSAFTALE</a:t>
            </a:r>
            <a:r>
              <a:rPr lang="da-DK" sz="2000" i="1" dirty="0">
                <a:latin typeface="Arial" panose="020B0604020202020204" pitchFamily="34" charset="0"/>
                <a:cs typeface="Arial" panose="020B0604020202020204" pitchFamily="34" charset="0"/>
              </a:rPr>
              <a:t> </a:t>
            </a:r>
            <a:r>
              <a:rPr lang="da-DK" sz="2000" dirty="0">
                <a:latin typeface="Arial" panose="020B0604020202020204" pitchFamily="34" charset="0"/>
                <a:cs typeface="Arial" panose="020B0604020202020204" pitchFamily="34" charset="0"/>
              </a:rPr>
              <a:t>med </a:t>
            </a:r>
            <a:r>
              <a:rPr lang="da-DK" sz="2000" dirty="0" err="1">
                <a:latin typeface="Arial" panose="020B0604020202020204" pitchFamily="34" charset="0"/>
                <a:cs typeface="Arial" panose="020B0604020202020204" pitchFamily="34" charset="0"/>
              </a:rPr>
              <a:t>Moller</a:t>
            </a:r>
            <a:r>
              <a:rPr lang="da-DK" sz="2000" dirty="0">
                <a:latin typeface="Arial" panose="020B0604020202020204" pitchFamily="34" charset="0"/>
                <a:cs typeface="Arial" panose="020B0604020202020204" pitchFamily="34" charset="0"/>
              </a:rPr>
              <a:t> &amp; Co.</a:t>
            </a:r>
          </a:p>
          <a:p>
            <a:r>
              <a:rPr lang="da-DK" sz="2000" dirty="0">
                <a:latin typeface="Arial" panose="020B0604020202020204" pitchFamily="34" charset="0"/>
                <a:cs typeface="Arial" panose="020B0604020202020204" pitchFamily="34" charset="0"/>
              </a:rPr>
              <a:t>                  Kvartårligt honorar: 0,0375% af bogført værdi</a:t>
            </a:r>
          </a:p>
          <a:p>
            <a:r>
              <a:rPr lang="da-DK" sz="2000" dirty="0">
                <a:latin typeface="Arial" panose="020B0604020202020204" pitchFamily="34" charset="0"/>
                <a:cs typeface="Arial" panose="020B0604020202020204" pitchFamily="34" charset="0"/>
              </a:rPr>
              <a:t>                  Formidlingshonorar på 2% af ejendommens købspris</a:t>
            </a:r>
          </a:p>
          <a:p>
            <a:r>
              <a:rPr lang="da-DK" sz="2000" dirty="0">
                <a:latin typeface="Arial" panose="020B0604020202020204" pitchFamily="34" charset="0"/>
                <a:cs typeface="Arial" panose="020B0604020202020204" pitchFamily="34" charset="0"/>
              </a:rPr>
              <a:t>                  (</a:t>
            </a:r>
            <a:r>
              <a:rPr lang="da-DK" sz="1800" dirty="0">
                <a:latin typeface="Arial" panose="020B0604020202020204" pitchFamily="34" charset="0"/>
                <a:cs typeface="Arial" panose="020B0604020202020204" pitchFamily="34" charset="0"/>
              </a:rPr>
              <a:t>over 250 </a:t>
            </a:r>
            <a:r>
              <a:rPr lang="da-DK" sz="1800" dirty="0" err="1">
                <a:latin typeface="Arial" panose="020B0604020202020204" pitchFamily="34" charset="0"/>
                <a:cs typeface="Arial" panose="020B0604020202020204" pitchFamily="34" charset="0"/>
              </a:rPr>
              <a:t>mio</a:t>
            </a:r>
            <a:r>
              <a:rPr lang="da-DK" sz="1800" dirty="0">
                <a:latin typeface="Arial" panose="020B0604020202020204" pitchFamily="34" charset="0"/>
                <a:cs typeface="Arial" panose="020B0604020202020204" pitchFamily="34" charset="0"/>
              </a:rPr>
              <a:t> DKK: 0,75%)</a:t>
            </a: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17</a:t>
            </a:fld>
            <a:endParaRPr lang="da-DK" dirty="0"/>
          </a:p>
        </p:txBody>
      </p:sp>
    </p:spTree>
    <p:extLst>
      <p:ext uri="{BB962C8B-B14F-4D97-AF65-F5344CB8AC3E}">
        <p14:creationId xmlns:p14="http://schemas.microsoft.com/office/powerpoint/2010/main" val="109788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90139-0790-4E13-B08A-E4A1E7296F07}"/>
              </a:ext>
            </a:extLst>
          </p:cNvPr>
          <p:cNvSpPr>
            <a:spLocks noGrp="1"/>
          </p:cNvSpPr>
          <p:nvPr>
            <p:ph type="title"/>
          </p:nvPr>
        </p:nvSpPr>
        <p:spPr/>
        <p:txBody>
          <a:bodyPr/>
          <a:lstStyle/>
          <a:p>
            <a:r>
              <a:rPr lang="da-DK" sz="3200" dirty="0"/>
              <a:t>Fokusområder fremadrettet</a:t>
            </a:r>
          </a:p>
        </p:txBody>
      </p:sp>
      <p:sp>
        <p:nvSpPr>
          <p:cNvPr id="3" name="Pladsholder til indhold 2">
            <a:extLst>
              <a:ext uri="{FF2B5EF4-FFF2-40B4-BE49-F238E27FC236}">
                <a16:creationId xmlns:a16="http://schemas.microsoft.com/office/drawing/2014/main" id="{336E18BA-5D06-4296-9017-AACBE4BA40DA}"/>
              </a:ext>
            </a:extLst>
          </p:cNvPr>
          <p:cNvSpPr>
            <a:spLocks noGrp="1"/>
          </p:cNvSpPr>
          <p:nvPr>
            <p:ph idx="1"/>
          </p:nvPr>
        </p:nvSpPr>
        <p:spPr>
          <a:xfrm>
            <a:off x="242428" y="1052736"/>
            <a:ext cx="8229600" cy="5530626"/>
          </a:xfrm>
        </p:spPr>
        <p:txBody>
          <a:bodyPr/>
          <a:lstStyle/>
          <a:p>
            <a:r>
              <a:rPr lang="da-DK" sz="2800" dirty="0">
                <a:latin typeface="Arial" panose="020B0604020202020204" pitchFamily="34" charset="0"/>
                <a:cs typeface="Arial" panose="020B0604020202020204" pitchFamily="34" charset="0"/>
              </a:rPr>
              <a:t>Værdiskabelse for aktionærer og fokus på drift</a:t>
            </a:r>
          </a:p>
          <a:p>
            <a:r>
              <a:rPr lang="da-DK" sz="2800" dirty="0">
                <a:latin typeface="Arial" panose="020B0604020202020204" pitchFamily="34" charset="0"/>
                <a:cs typeface="Arial" panose="020B0604020202020204" pitchFamily="34" charset="0"/>
              </a:rPr>
              <a:t>Fastholde vores 5 strategiske søjler:</a:t>
            </a:r>
          </a:p>
          <a:p>
            <a:pPr lvl="1"/>
            <a:r>
              <a:rPr lang="da-DK" dirty="0">
                <a:latin typeface="Arial" panose="020B0604020202020204" pitchFamily="34" charset="0"/>
                <a:cs typeface="Arial" panose="020B0604020202020204" pitchFamily="34" charset="0"/>
              </a:rPr>
              <a:t>Drift, stærk balance, portefølje, værdikæde og styret vækst.</a:t>
            </a:r>
          </a:p>
          <a:p>
            <a:r>
              <a:rPr lang="da-DK" sz="2800" dirty="0">
                <a:latin typeface="Arial" panose="020B0604020202020204" pitchFamily="34" charset="0"/>
                <a:cs typeface="Arial" panose="020B0604020202020204" pitchFamily="34" charset="0"/>
              </a:rPr>
              <a:t>ESG er kommet for at blive: </a:t>
            </a:r>
          </a:p>
          <a:p>
            <a:pPr lvl="1"/>
            <a:r>
              <a:rPr lang="da-DK" dirty="0">
                <a:latin typeface="Arial" panose="020B0604020202020204" pitchFamily="34" charset="0"/>
                <a:cs typeface="Arial" panose="020B0604020202020204" pitchFamily="34" charset="0"/>
              </a:rPr>
              <a:t>Fokus på bæredygtighed og miljø</a:t>
            </a:r>
          </a:p>
          <a:p>
            <a:pPr lvl="1"/>
            <a:r>
              <a:rPr lang="da-DK" dirty="0">
                <a:latin typeface="Arial" panose="020B0604020202020204" pitchFamily="34" charset="0"/>
                <a:cs typeface="Arial" panose="020B0604020202020204" pitchFamily="34" charset="0"/>
              </a:rPr>
              <a:t>Høj moral og etik</a:t>
            </a:r>
          </a:p>
          <a:p>
            <a:pPr lvl="1"/>
            <a:r>
              <a:rPr lang="da-DK" dirty="0">
                <a:latin typeface="Arial" panose="020B0604020202020204" pitchFamily="34" charset="0"/>
                <a:cs typeface="Arial" panose="020B0604020202020204" pitchFamily="34" charset="0"/>
              </a:rPr>
              <a:t>Ledelse og kompetencer i selskabet</a:t>
            </a:r>
          </a:p>
          <a:p>
            <a:r>
              <a:rPr lang="da-DK" sz="2800" dirty="0">
                <a:latin typeface="Arial" panose="020B0604020202020204" pitchFamily="34" charset="0"/>
                <a:cs typeface="Arial" panose="020B0604020202020204" pitchFamily="34" charset="0"/>
              </a:rPr>
              <a:t>Aarhus Ø</a:t>
            </a:r>
          </a:p>
          <a:p>
            <a:pPr marL="0" indent="0">
              <a:buNone/>
            </a:pPr>
            <a:endParaRPr lang="da-DK" sz="2000" dirty="0">
              <a:latin typeface="Arial" panose="020B0604020202020204" pitchFamily="34" charset="0"/>
              <a:cs typeface="Arial" panose="020B0604020202020204" pitchFamily="34" charset="0"/>
            </a:endParaRPr>
          </a:p>
          <a:p>
            <a:pPr marL="0" indent="0">
              <a:buNone/>
            </a:pPr>
            <a:r>
              <a:rPr lang="da-DK" sz="2000" dirty="0">
                <a:latin typeface="Arial" panose="020B0604020202020204" pitchFamily="34" charset="0"/>
                <a:cs typeface="Arial" panose="020B0604020202020204" pitchFamily="34" charset="0"/>
              </a:rPr>
              <a:t>     </a:t>
            </a:r>
          </a:p>
        </p:txBody>
      </p:sp>
      <p:sp>
        <p:nvSpPr>
          <p:cNvPr id="4" name="Pladsholder til slidenummer 3">
            <a:extLst>
              <a:ext uri="{FF2B5EF4-FFF2-40B4-BE49-F238E27FC236}">
                <a16:creationId xmlns:a16="http://schemas.microsoft.com/office/drawing/2014/main" id="{4C5509AD-66D2-464C-A6A7-C90AF877FA40}"/>
              </a:ext>
            </a:extLst>
          </p:cNvPr>
          <p:cNvSpPr>
            <a:spLocks noGrp="1"/>
          </p:cNvSpPr>
          <p:nvPr>
            <p:ph type="sldNum" sz="quarter" idx="10"/>
          </p:nvPr>
        </p:nvSpPr>
        <p:spPr/>
        <p:txBody>
          <a:bodyPr/>
          <a:lstStyle/>
          <a:p>
            <a:fld id="{2A5DE2C1-730E-4DF2-964D-B4C61AD91AF6}" type="slidenum">
              <a:rPr lang="da-DK" smtClean="0"/>
              <a:t>18</a:t>
            </a:fld>
            <a:endParaRPr lang="da-DK" dirty="0"/>
          </a:p>
        </p:txBody>
      </p:sp>
    </p:spTree>
    <p:extLst>
      <p:ext uri="{BB962C8B-B14F-4D97-AF65-F5344CB8AC3E}">
        <p14:creationId xmlns:p14="http://schemas.microsoft.com/office/powerpoint/2010/main" val="281828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8F958-B638-4383-B91C-ED2B6D9DD774}"/>
              </a:ext>
            </a:extLst>
          </p:cNvPr>
          <p:cNvSpPr>
            <a:spLocks noGrp="1"/>
          </p:cNvSpPr>
          <p:nvPr>
            <p:ph type="title"/>
          </p:nvPr>
        </p:nvSpPr>
        <p:spPr/>
        <p:txBody>
          <a:bodyPr/>
          <a:lstStyle/>
          <a:p>
            <a:r>
              <a:rPr lang="da-DK" sz="3200" dirty="0"/>
              <a:t>ESG-rapport</a:t>
            </a:r>
          </a:p>
        </p:txBody>
      </p:sp>
      <p:pic>
        <p:nvPicPr>
          <p:cNvPr id="4" name="Billede 3">
            <a:extLst>
              <a:ext uri="{FF2B5EF4-FFF2-40B4-BE49-F238E27FC236}">
                <a16:creationId xmlns:a16="http://schemas.microsoft.com/office/drawing/2014/main" id="{8B5434F4-2FF5-3243-83A7-255ABC83CBDA}"/>
              </a:ext>
            </a:extLst>
          </p:cNvPr>
          <p:cNvPicPr>
            <a:picLocks noChangeAspect="1"/>
          </p:cNvPicPr>
          <p:nvPr/>
        </p:nvPicPr>
        <p:blipFill>
          <a:blip r:embed="rId2"/>
          <a:stretch>
            <a:fillRect/>
          </a:stretch>
        </p:blipFill>
        <p:spPr>
          <a:xfrm>
            <a:off x="457200" y="2036981"/>
            <a:ext cx="7521592" cy="4816257"/>
          </a:xfrm>
          <a:prstGeom prst="rect">
            <a:avLst/>
          </a:prstGeom>
        </p:spPr>
      </p:pic>
    </p:spTree>
    <p:extLst>
      <p:ext uri="{BB962C8B-B14F-4D97-AF65-F5344CB8AC3E}">
        <p14:creationId xmlns:p14="http://schemas.microsoft.com/office/powerpoint/2010/main" val="54673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8118988" y="6403342"/>
            <a:ext cx="864096" cy="360040"/>
          </a:xfrm>
        </p:spPr>
        <p:txBody>
          <a:bodyPr/>
          <a:lstStyle/>
          <a:p>
            <a:fld id="{2A5DE2C1-730E-4DF2-964D-B4C61AD91AF6}" type="slidenum">
              <a:rPr lang="da-DK" smtClean="0"/>
              <a:t>2</a:t>
            </a:fld>
            <a:endParaRPr lang="da-DK" dirty="0"/>
          </a:p>
        </p:txBody>
      </p:sp>
    </p:spTree>
    <p:extLst>
      <p:ext uri="{BB962C8B-B14F-4D97-AF65-F5344CB8AC3E}">
        <p14:creationId xmlns:p14="http://schemas.microsoft.com/office/powerpoint/2010/main" val="1595843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BC738-DAFD-40AE-8923-7655C4F23D36}"/>
              </a:ext>
            </a:extLst>
          </p:cNvPr>
          <p:cNvSpPr>
            <a:spLocks noGrp="1"/>
          </p:cNvSpPr>
          <p:nvPr>
            <p:ph type="title"/>
          </p:nvPr>
        </p:nvSpPr>
        <p:spPr/>
        <p:txBody>
          <a:bodyPr/>
          <a:lstStyle/>
          <a:p>
            <a:r>
              <a:rPr lang="da-DK" sz="3200" dirty="0"/>
              <a:t>Aarhus Havn</a:t>
            </a:r>
            <a:r>
              <a:rPr lang="da-DK" sz="2800" dirty="0"/>
              <a:t>: Endnu ikke købt.</a:t>
            </a:r>
          </a:p>
        </p:txBody>
      </p:sp>
      <p:sp>
        <p:nvSpPr>
          <p:cNvPr id="3" name="Pladsholder til indhold 2">
            <a:extLst>
              <a:ext uri="{FF2B5EF4-FFF2-40B4-BE49-F238E27FC236}">
                <a16:creationId xmlns:a16="http://schemas.microsoft.com/office/drawing/2014/main" id="{500BFE46-9B01-4B68-816D-337BEDBEC3C8}"/>
              </a:ext>
            </a:extLst>
          </p:cNvPr>
          <p:cNvSpPr>
            <a:spLocks noGrp="1"/>
          </p:cNvSpPr>
          <p:nvPr>
            <p:ph idx="1"/>
          </p:nvPr>
        </p:nvSpPr>
        <p:spPr>
          <a:xfrm>
            <a:off x="457200" y="980728"/>
            <a:ext cx="8229600" cy="5145435"/>
          </a:xfrm>
        </p:spPr>
        <p:txBody>
          <a:bodyPr/>
          <a:lstStyle/>
          <a:p>
            <a:r>
              <a:rPr lang="da-DK" sz="2400" dirty="0">
                <a:latin typeface="Arial" panose="020B0604020202020204" pitchFamily="34" charset="0"/>
                <a:cs typeface="Arial" panose="020B0604020202020204" pitchFamily="34" charset="0"/>
              </a:rPr>
              <a:t>Vedtægter blev ændret i 2019 så vi kunne investere udenfor Tyskland</a:t>
            </a:r>
          </a:p>
          <a:p>
            <a:r>
              <a:rPr lang="da-DK" sz="2400" dirty="0">
                <a:latin typeface="Arial" panose="020B0604020202020204" pitchFamily="34" charset="0"/>
                <a:cs typeface="Arial" panose="020B0604020202020204" pitchFamily="34" charset="0"/>
              </a:rPr>
              <a:t>Prime Office udvikler af 29.000 m</a:t>
            </a:r>
            <a:r>
              <a:rPr lang="da-DK" sz="2400" baseline="30000" dirty="0">
                <a:latin typeface="Arial" panose="020B0604020202020204" pitchFamily="34" charset="0"/>
                <a:cs typeface="Arial" panose="020B0604020202020204" pitchFamily="34" charset="0"/>
              </a:rPr>
              <a:t>2</a:t>
            </a:r>
            <a:r>
              <a:rPr lang="da-DK" sz="2400" dirty="0">
                <a:latin typeface="Arial" panose="020B0604020202020204" pitchFamily="34" charset="0"/>
                <a:cs typeface="Arial" panose="020B0604020202020204" pitchFamily="34" charset="0"/>
              </a:rPr>
              <a:t> til boligudlejning på Aarhus Havn.</a:t>
            </a:r>
          </a:p>
          <a:p>
            <a:r>
              <a:rPr lang="da-DK" sz="2400" dirty="0">
                <a:latin typeface="Arial" panose="020B0604020202020204" pitchFamily="34" charset="0"/>
                <a:cs typeface="Arial" panose="020B0604020202020204" pitchFamily="34" charset="0"/>
              </a:rPr>
              <a:t> Aarsleff er totalentreprenør</a:t>
            </a:r>
          </a:p>
          <a:p>
            <a:r>
              <a:rPr lang="da-DK" sz="2400" dirty="0">
                <a:latin typeface="Arial" panose="020B0604020202020204" pitchFamily="34" charset="0"/>
                <a:cs typeface="Arial" panose="020B0604020202020204" pitchFamily="34" charset="0"/>
              </a:rPr>
              <a:t>Købet er betinget af en godkendt lokalplan, der forventes godkendt i løbet af 2023.</a:t>
            </a:r>
          </a:p>
          <a:p>
            <a:r>
              <a:rPr lang="da-DK" sz="2400" dirty="0">
                <a:latin typeface="Arial" panose="020B0604020202020204" pitchFamily="34" charset="0"/>
                <a:cs typeface="Arial" panose="020B0604020202020204" pitchFamily="34" charset="0"/>
              </a:rPr>
              <a:t>Dispositionsforslag er færdig og svarer til konkurrenceforslaget.</a:t>
            </a:r>
          </a:p>
          <a:p>
            <a:r>
              <a:rPr lang="da-DK" sz="2400" dirty="0">
                <a:latin typeface="Arial" panose="020B0604020202020204" pitchFamily="34" charset="0"/>
                <a:cs typeface="Arial" panose="020B0604020202020204" pitchFamily="34" charset="0"/>
              </a:rPr>
              <a:t>Lejeboliger </a:t>
            </a:r>
          </a:p>
          <a:p>
            <a:r>
              <a:rPr lang="da-DK" sz="2400" dirty="0">
                <a:latin typeface="Arial" panose="020B0604020202020204" pitchFamily="34" charset="0"/>
                <a:cs typeface="Arial" panose="020B0604020202020204" pitchFamily="34" charset="0"/>
              </a:rPr>
              <a:t>Prisindikationer, lånevilkår, renter, udlejningspriser </a:t>
            </a:r>
            <a:r>
              <a:rPr lang="da-DK" sz="2400" dirty="0" err="1">
                <a:latin typeface="Arial" panose="020B0604020202020204" pitchFamily="34" charset="0"/>
                <a:cs typeface="Arial" panose="020B0604020202020204" pitchFamily="34" charset="0"/>
              </a:rPr>
              <a:t>osv</a:t>
            </a:r>
            <a:r>
              <a:rPr lang="da-DK" sz="2400" dirty="0">
                <a:latin typeface="Arial" panose="020B0604020202020204" pitchFamily="34" charset="0"/>
                <a:cs typeface="Arial" panose="020B0604020202020204" pitchFamily="34" charset="0"/>
              </a:rPr>
              <a:t>:                    Alt signalerer fortsat en fornuftig forrentning.</a:t>
            </a: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D5691F72-C545-401E-9F16-2763C7964354}"/>
              </a:ext>
            </a:extLst>
          </p:cNvPr>
          <p:cNvSpPr>
            <a:spLocks noGrp="1"/>
          </p:cNvSpPr>
          <p:nvPr>
            <p:ph type="sldNum" sz="quarter" idx="10"/>
          </p:nvPr>
        </p:nvSpPr>
        <p:spPr/>
        <p:txBody>
          <a:bodyPr/>
          <a:lstStyle/>
          <a:p>
            <a:fld id="{2A5DE2C1-730E-4DF2-964D-B4C61AD91AF6}" type="slidenum">
              <a:rPr lang="da-DK" smtClean="0"/>
              <a:t>20</a:t>
            </a:fld>
            <a:endParaRPr lang="da-DK" dirty="0"/>
          </a:p>
        </p:txBody>
      </p:sp>
    </p:spTree>
    <p:extLst>
      <p:ext uri="{BB962C8B-B14F-4D97-AF65-F5344CB8AC3E}">
        <p14:creationId xmlns:p14="http://schemas.microsoft.com/office/powerpoint/2010/main" val="260067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DFA4-C818-44C5-8C92-0DD8954118CA}"/>
              </a:ext>
            </a:extLst>
          </p:cNvPr>
          <p:cNvSpPr>
            <a:spLocks noGrp="1"/>
          </p:cNvSpPr>
          <p:nvPr>
            <p:ph type="title"/>
          </p:nvPr>
        </p:nvSpPr>
        <p:spPr/>
        <p:txBody>
          <a:bodyPr/>
          <a:lstStyle/>
          <a:p>
            <a:r>
              <a:rPr lang="da-DK" sz="3200" dirty="0"/>
              <a:t>Konkurrenceprojektet </a:t>
            </a:r>
          </a:p>
        </p:txBody>
      </p:sp>
      <p:sp>
        <p:nvSpPr>
          <p:cNvPr id="4" name="Pladsholder til slidenummer 3">
            <a:extLst>
              <a:ext uri="{FF2B5EF4-FFF2-40B4-BE49-F238E27FC236}">
                <a16:creationId xmlns:a16="http://schemas.microsoft.com/office/drawing/2014/main" id="{766BCF0C-171E-4BFE-9060-C4C5515DD956}"/>
              </a:ext>
            </a:extLst>
          </p:cNvPr>
          <p:cNvSpPr>
            <a:spLocks noGrp="1"/>
          </p:cNvSpPr>
          <p:nvPr>
            <p:ph type="sldNum" sz="quarter" idx="10"/>
          </p:nvPr>
        </p:nvSpPr>
        <p:spPr/>
        <p:txBody>
          <a:bodyPr/>
          <a:lstStyle/>
          <a:p>
            <a:fld id="{2A5DE2C1-730E-4DF2-964D-B4C61AD91AF6}" type="slidenum">
              <a:rPr lang="da-DK" smtClean="0"/>
              <a:t>21</a:t>
            </a:fld>
            <a:endParaRPr lang="da-DK" dirty="0"/>
          </a:p>
        </p:txBody>
      </p:sp>
      <p:pic>
        <p:nvPicPr>
          <p:cNvPr id="6" name="Billede 5">
            <a:extLst>
              <a:ext uri="{FF2B5EF4-FFF2-40B4-BE49-F238E27FC236}">
                <a16:creationId xmlns:a16="http://schemas.microsoft.com/office/drawing/2014/main" id="{06117DAC-0929-48B4-B7D1-024697614E01}"/>
              </a:ext>
            </a:extLst>
          </p:cNvPr>
          <p:cNvPicPr>
            <a:picLocks noChangeAspect="1"/>
          </p:cNvPicPr>
          <p:nvPr/>
        </p:nvPicPr>
        <p:blipFill>
          <a:blip r:embed="rId2"/>
          <a:stretch>
            <a:fillRect/>
          </a:stretch>
        </p:blipFill>
        <p:spPr>
          <a:xfrm>
            <a:off x="449479" y="1196752"/>
            <a:ext cx="6786817" cy="5553668"/>
          </a:xfrm>
          <a:prstGeom prst="rect">
            <a:avLst/>
          </a:prstGeom>
        </p:spPr>
      </p:pic>
    </p:spTree>
    <p:extLst>
      <p:ext uri="{BB962C8B-B14F-4D97-AF65-F5344CB8AC3E}">
        <p14:creationId xmlns:p14="http://schemas.microsoft.com/office/powerpoint/2010/main" val="89903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8E6D9-D1DA-4DC0-802D-233270FBE97B}"/>
              </a:ext>
            </a:extLst>
          </p:cNvPr>
          <p:cNvSpPr>
            <a:spLocks noGrp="1"/>
          </p:cNvSpPr>
          <p:nvPr>
            <p:ph type="title"/>
          </p:nvPr>
        </p:nvSpPr>
        <p:spPr/>
        <p:txBody>
          <a:bodyPr/>
          <a:lstStyle/>
          <a:p>
            <a:r>
              <a:rPr lang="da-DK"/>
              <a:t>Visualisering </a:t>
            </a:r>
          </a:p>
        </p:txBody>
      </p:sp>
      <p:sp>
        <p:nvSpPr>
          <p:cNvPr id="4" name="Pladsholder til slidenummer 3">
            <a:extLst>
              <a:ext uri="{FF2B5EF4-FFF2-40B4-BE49-F238E27FC236}">
                <a16:creationId xmlns:a16="http://schemas.microsoft.com/office/drawing/2014/main" id="{0833B591-6CFD-4E32-BC1C-F5CC7886EF13}"/>
              </a:ext>
            </a:extLst>
          </p:cNvPr>
          <p:cNvSpPr>
            <a:spLocks noGrp="1"/>
          </p:cNvSpPr>
          <p:nvPr>
            <p:ph type="sldNum" sz="quarter" idx="10"/>
          </p:nvPr>
        </p:nvSpPr>
        <p:spPr/>
        <p:txBody>
          <a:bodyPr/>
          <a:lstStyle/>
          <a:p>
            <a:fld id="{2A5DE2C1-730E-4DF2-964D-B4C61AD91AF6}" type="slidenum">
              <a:rPr lang="da-DK" smtClean="0"/>
              <a:t>22</a:t>
            </a:fld>
            <a:endParaRPr lang="da-DK" dirty="0"/>
          </a:p>
        </p:txBody>
      </p:sp>
      <p:pic>
        <p:nvPicPr>
          <p:cNvPr id="6" name="Billede 5">
            <a:extLst>
              <a:ext uri="{FF2B5EF4-FFF2-40B4-BE49-F238E27FC236}">
                <a16:creationId xmlns:a16="http://schemas.microsoft.com/office/drawing/2014/main" id="{E69A3638-44D0-4A45-A113-D8F819AFE943}"/>
              </a:ext>
            </a:extLst>
          </p:cNvPr>
          <p:cNvPicPr>
            <a:picLocks noChangeAspect="1"/>
          </p:cNvPicPr>
          <p:nvPr/>
        </p:nvPicPr>
        <p:blipFill>
          <a:blip r:embed="rId2"/>
          <a:stretch>
            <a:fillRect/>
          </a:stretch>
        </p:blipFill>
        <p:spPr>
          <a:xfrm>
            <a:off x="300336" y="791592"/>
            <a:ext cx="8604448" cy="5667048"/>
          </a:xfrm>
          <a:prstGeom prst="rect">
            <a:avLst/>
          </a:prstGeom>
        </p:spPr>
      </p:pic>
    </p:spTree>
    <p:extLst>
      <p:ext uri="{BB962C8B-B14F-4D97-AF65-F5344CB8AC3E}">
        <p14:creationId xmlns:p14="http://schemas.microsoft.com/office/powerpoint/2010/main" val="17793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317FD-C72D-8806-B18A-EB8C0509BD86}"/>
              </a:ext>
            </a:extLst>
          </p:cNvPr>
          <p:cNvSpPr>
            <a:spLocks noGrp="1"/>
          </p:cNvSpPr>
          <p:nvPr>
            <p:ph type="title"/>
          </p:nvPr>
        </p:nvSpPr>
        <p:spPr/>
        <p:txBody>
          <a:bodyPr/>
          <a:lstStyle/>
          <a:p>
            <a:r>
              <a:rPr lang="da-DK" dirty="0"/>
              <a:t>Rentekurve 12.04.2023</a:t>
            </a:r>
          </a:p>
        </p:txBody>
      </p:sp>
      <p:sp>
        <p:nvSpPr>
          <p:cNvPr id="4" name="Pladsholder til slidenummer 3">
            <a:extLst>
              <a:ext uri="{FF2B5EF4-FFF2-40B4-BE49-F238E27FC236}">
                <a16:creationId xmlns:a16="http://schemas.microsoft.com/office/drawing/2014/main" id="{5EA62638-E320-70DC-9237-F7E4CC0014AD}"/>
              </a:ext>
            </a:extLst>
          </p:cNvPr>
          <p:cNvSpPr>
            <a:spLocks noGrp="1"/>
          </p:cNvSpPr>
          <p:nvPr>
            <p:ph type="sldNum" sz="quarter" idx="10"/>
          </p:nvPr>
        </p:nvSpPr>
        <p:spPr/>
        <p:txBody>
          <a:bodyPr/>
          <a:lstStyle/>
          <a:p>
            <a:fld id="{2A5DE2C1-730E-4DF2-964D-B4C61AD91AF6}" type="slidenum">
              <a:rPr lang="da-DK" smtClean="0"/>
              <a:t>23</a:t>
            </a:fld>
            <a:endParaRPr lang="da-DK" dirty="0"/>
          </a:p>
        </p:txBody>
      </p:sp>
      <p:pic>
        <p:nvPicPr>
          <p:cNvPr id="6" name="Billede 5">
            <a:extLst>
              <a:ext uri="{FF2B5EF4-FFF2-40B4-BE49-F238E27FC236}">
                <a16:creationId xmlns:a16="http://schemas.microsoft.com/office/drawing/2014/main" id="{D441F878-59C5-4475-2554-DF7C024C24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256" y="1844824"/>
            <a:ext cx="8681408" cy="4319979"/>
          </a:xfrm>
          <a:prstGeom prst="rect">
            <a:avLst/>
          </a:prstGeom>
        </p:spPr>
      </p:pic>
    </p:spTree>
    <p:extLst>
      <p:ext uri="{BB962C8B-B14F-4D97-AF65-F5344CB8AC3E}">
        <p14:creationId xmlns:p14="http://schemas.microsoft.com/office/powerpoint/2010/main" val="2426858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735689" y="6383524"/>
            <a:ext cx="1224136" cy="360040"/>
          </a:xfrm>
        </p:spPr>
        <p:txBody>
          <a:bodyPr/>
          <a:lstStyle/>
          <a:p>
            <a:fld id="{2A5DE2C1-730E-4DF2-964D-B4C61AD91AF6}" type="slidenum">
              <a:rPr lang="da-DK" smtClean="0"/>
              <a:t>24</a:t>
            </a:fld>
            <a:endParaRPr lang="da-DK" dirty="0"/>
          </a:p>
        </p:txBody>
      </p:sp>
    </p:spTree>
    <p:extLst>
      <p:ext uri="{BB962C8B-B14F-4D97-AF65-F5344CB8AC3E}">
        <p14:creationId xmlns:p14="http://schemas.microsoft.com/office/powerpoint/2010/main" val="337324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735689" y="6383524"/>
            <a:ext cx="1224136" cy="360040"/>
          </a:xfrm>
        </p:spPr>
        <p:txBody>
          <a:bodyPr/>
          <a:lstStyle/>
          <a:p>
            <a:fld id="{2A5DE2C1-730E-4DF2-964D-B4C61AD91AF6}" type="slidenum">
              <a:rPr lang="da-DK" smtClean="0"/>
              <a:t>25</a:t>
            </a:fld>
            <a:endParaRPr lang="da-DK" dirty="0"/>
          </a:p>
        </p:txBody>
      </p:sp>
    </p:spTree>
    <p:extLst>
      <p:ext uri="{BB962C8B-B14F-4D97-AF65-F5344CB8AC3E}">
        <p14:creationId xmlns:p14="http://schemas.microsoft.com/office/powerpoint/2010/main" val="397537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67C57-78CB-4DF4-9739-B0C23806DB00}"/>
              </a:ext>
            </a:extLst>
          </p:cNvPr>
          <p:cNvSpPr>
            <a:spLocks noGrp="1"/>
          </p:cNvSpPr>
          <p:nvPr>
            <p:ph type="title"/>
          </p:nvPr>
        </p:nvSpPr>
        <p:spPr/>
        <p:txBody>
          <a:bodyPr/>
          <a:lstStyle/>
          <a:p>
            <a:r>
              <a:rPr lang="da-DK" sz="3200" dirty="0"/>
              <a:t>Strategi i Prime Office</a:t>
            </a:r>
          </a:p>
        </p:txBody>
      </p:sp>
      <p:pic>
        <p:nvPicPr>
          <p:cNvPr id="6" name="Pladsholder til indhold 5">
            <a:extLst>
              <a:ext uri="{FF2B5EF4-FFF2-40B4-BE49-F238E27FC236}">
                <a16:creationId xmlns:a16="http://schemas.microsoft.com/office/drawing/2014/main" id="{7D8B09AC-AEBD-4C40-8D9E-43BB588FDCCF}"/>
              </a:ext>
            </a:extLst>
          </p:cNvPr>
          <p:cNvPicPr>
            <a:picLocks noGrp="1" noChangeAspect="1"/>
          </p:cNvPicPr>
          <p:nvPr>
            <p:ph idx="1"/>
          </p:nvPr>
        </p:nvPicPr>
        <p:blipFill>
          <a:blip r:embed="rId2"/>
          <a:stretch>
            <a:fillRect/>
          </a:stretch>
        </p:blipFill>
        <p:spPr>
          <a:xfrm>
            <a:off x="107504" y="845330"/>
            <a:ext cx="8579296" cy="5991890"/>
          </a:xfrm>
        </p:spPr>
      </p:pic>
      <p:sp>
        <p:nvSpPr>
          <p:cNvPr id="4" name="Pladsholder til slidenummer 3">
            <a:extLst>
              <a:ext uri="{FF2B5EF4-FFF2-40B4-BE49-F238E27FC236}">
                <a16:creationId xmlns:a16="http://schemas.microsoft.com/office/drawing/2014/main" id="{828B0F77-F801-419D-A98A-CC087E49EBA9}"/>
              </a:ext>
            </a:extLst>
          </p:cNvPr>
          <p:cNvSpPr>
            <a:spLocks noGrp="1"/>
          </p:cNvSpPr>
          <p:nvPr>
            <p:ph type="sldNum" sz="quarter" idx="10"/>
          </p:nvPr>
        </p:nvSpPr>
        <p:spPr/>
        <p:txBody>
          <a:bodyPr/>
          <a:lstStyle/>
          <a:p>
            <a:fld id="{2A5DE2C1-730E-4DF2-964D-B4C61AD91AF6}" type="slidenum">
              <a:rPr lang="da-DK" smtClean="0"/>
              <a:t>26</a:t>
            </a:fld>
            <a:endParaRPr lang="da-DK" dirty="0"/>
          </a:p>
        </p:txBody>
      </p:sp>
    </p:spTree>
    <p:extLst>
      <p:ext uri="{BB962C8B-B14F-4D97-AF65-F5344CB8AC3E}">
        <p14:creationId xmlns:p14="http://schemas.microsoft.com/office/powerpoint/2010/main" val="132611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CB38C9B-9627-43F0-BE6C-C3B8F2969BBC}"/>
              </a:ext>
            </a:extLst>
          </p:cNvPr>
          <p:cNvSpPr>
            <a:spLocks noGrp="1"/>
          </p:cNvSpPr>
          <p:nvPr>
            <p:ph type="title"/>
          </p:nvPr>
        </p:nvSpPr>
        <p:spPr/>
        <p:txBody>
          <a:bodyPr/>
          <a:lstStyle/>
          <a:p>
            <a:r>
              <a:rPr lang="da-DK" sz="3600" dirty="0"/>
              <a:t>Selskabets ejendomstal</a:t>
            </a:r>
          </a:p>
        </p:txBody>
      </p:sp>
      <p:sp>
        <p:nvSpPr>
          <p:cNvPr id="2" name="Pladsholder til slidenummer 1">
            <a:extLst>
              <a:ext uri="{FF2B5EF4-FFF2-40B4-BE49-F238E27FC236}">
                <a16:creationId xmlns:a16="http://schemas.microsoft.com/office/drawing/2014/main" id="{D8FFE53E-3BA5-4C81-816E-F2E4D2FD7202}"/>
              </a:ext>
            </a:extLst>
          </p:cNvPr>
          <p:cNvSpPr>
            <a:spLocks noGrp="1"/>
          </p:cNvSpPr>
          <p:nvPr>
            <p:ph type="sldNum" sz="quarter" idx="10"/>
          </p:nvPr>
        </p:nvSpPr>
        <p:spPr/>
        <p:txBody>
          <a:bodyPr/>
          <a:lstStyle/>
          <a:p>
            <a:fld id="{2A5DE2C1-730E-4DF2-964D-B4C61AD91AF6}" type="slidenum">
              <a:rPr lang="da-DK" smtClean="0"/>
              <a:t>27</a:t>
            </a:fld>
            <a:endParaRPr lang="da-DK" dirty="0"/>
          </a:p>
        </p:txBody>
      </p:sp>
      <p:pic>
        <p:nvPicPr>
          <p:cNvPr id="7" name="Billede 6">
            <a:extLst>
              <a:ext uri="{FF2B5EF4-FFF2-40B4-BE49-F238E27FC236}">
                <a16:creationId xmlns:a16="http://schemas.microsoft.com/office/drawing/2014/main" id="{DD1067B9-1A0C-4947-9D8F-0BEA3FC77C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509" y="1196752"/>
            <a:ext cx="7859941" cy="5038879"/>
          </a:xfrm>
          <a:prstGeom prst="rect">
            <a:avLst/>
          </a:prstGeom>
        </p:spPr>
      </p:pic>
    </p:spTree>
    <p:extLst>
      <p:ext uri="{BB962C8B-B14F-4D97-AF65-F5344CB8AC3E}">
        <p14:creationId xmlns:p14="http://schemas.microsoft.com/office/powerpoint/2010/main" val="294126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A31DE-C832-E7E2-D672-FAF96053B5A6}"/>
              </a:ext>
            </a:extLst>
          </p:cNvPr>
          <p:cNvSpPr>
            <a:spLocks noGrp="1"/>
          </p:cNvSpPr>
          <p:nvPr>
            <p:ph type="title"/>
          </p:nvPr>
        </p:nvSpPr>
        <p:spPr/>
        <p:txBody>
          <a:bodyPr/>
          <a:lstStyle/>
          <a:p>
            <a:r>
              <a:rPr lang="da-DK" dirty="0"/>
              <a:t>Prime Office i en tabel </a:t>
            </a:r>
          </a:p>
        </p:txBody>
      </p:sp>
      <p:sp>
        <p:nvSpPr>
          <p:cNvPr id="4" name="Pladsholder til slidenummer 3">
            <a:extLst>
              <a:ext uri="{FF2B5EF4-FFF2-40B4-BE49-F238E27FC236}">
                <a16:creationId xmlns:a16="http://schemas.microsoft.com/office/drawing/2014/main" id="{2A284DB3-E828-79C1-56BF-7D60ACF584E4}"/>
              </a:ext>
            </a:extLst>
          </p:cNvPr>
          <p:cNvSpPr>
            <a:spLocks noGrp="1"/>
          </p:cNvSpPr>
          <p:nvPr>
            <p:ph type="sldNum" sz="quarter" idx="10"/>
          </p:nvPr>
        </p:nvSpPr>
        <p:spPr/>
        <p:txBody>
          <a:bodyPr/>
          <a:lstStyle/>
          <a:p>
            <a:fld id="{2A5DE2C1-730E-4DF2-964D-B4C61AD91AF6}" type="slidenum">
              <a:rPr lang="da-DK" smtClean="0"/>
              <a:t>28</a:t>
            </a:fld>
            <a:endParaRPr lang="da-DK" dirty="0"/>
          </a:p>
        </p:txBody>
      </p:sp>
      <p:pic>
        <p:nvPicPr>
          <p:cNvPr id="6" name="Billede 5">
            <a:extLst>
              <a:ext uri="{FF2B5EF4-FFF2-40B4-BE49-F238E27FC236}">
                <a16:creationId xmlns:a16="http://schemas.microsoft.com/office/drawing/2014/main" id="{399EE668-6831-692B-4569-44FD827315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12043"/>
            <a:ext cx="8316416" cy="5396095"/>
          </a:xfrm>
          <a:prstGeom prst="rect">
            <a:avLst/>
          </a:prstGeom>
        </p:spPr>
      </p:pic>
    </p:spTree>
    <p:extLst>
      <p:ext uri="{BB962C8B-B14F-4D97-AF65-F5344CB8AC3E}">
        <p14:creationId xmlns:p14="http://schemas.microsoft.com/office/powerpoint/2010/main" val="162933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4E3F1-3B80-E425-4A7C-BFAE549B9820}"/>
              </a:ext>
            </a:extLst>
          </p:cNvPr>
          <p:cNvSpPr>
            <a:spLocks noGrp="1"/>
          </p:cNvSpPr>
          <p:nvPr>
            <p:ph type="title"/>
          </p:nvPr>
        </p:nvSpPr>
        <p:spPr/>
        <p:txBody>
          <a:bodyPr/>
          <a:lstStyle/>
          <a:p>
            <a:r>
              <a:rPr lang="da-DK"/>
              <a:t>Kursudvikling frem til 12.04.2023 11:57</a:t>
            </a:r>
            <a:endParaRPr lang="da-DK" dirty="0"/>
          </a:p>
        </p:txBody>
      </p:sp>
      <p:sp>
        <p:nvSpPr>
          <p:cNvPr id="4" name="Pladsholder til slidenummer 3">
            <a:extLst>
              <a:ext uri="{FF2B5EF4-FFF2-40B4-BE49-F238E27FC236}">
                <a16:creationId xmlns:a16="http://schemas.microsoft.com/office/drawing/2014/main" id="{F253C1FB-39DB-9688-2DE4-67700FBEBE81}"/>
              </a:ext>
            </a:extLst>
          </p:cNvPr>
          <p:cNvSpPr>
            <a:spLocks noGrp="1"/>
          </p:cNvSpPr>
          <p:nvPr>
            <p:ph type="sldNum" sz="quarter" idx="10"/>
          </p:nvPr>
        </p:nvSpPr>
        <p:spPr/>
        <p:txBody>
          <a:bodyPr/>
          <a:lstStyle/>
          <a:p>
            <a:fld id="{2A5DE2C1-730E-4DF2-964D-B4C61AD91AF6}" type="slidenum">
              <a:rPr lang="da-DK" smtClean="0"/>
              <a:t>29</a:t>
            </a:fld>
            <a:endParaRPr lang="da-DK" dirty="0"/>
          </a:p>
        </p:txBody>
      </p:sp>
      <p:pic>
        <p:nvPicPr>
          <p:cNvPr id="6" name="Billede 5">
            <a:extLst>
              <a:ext uri="{FF2B5EF4-FFF2-40B4-BE49-F238E27FC236}">
                <a16:creationId xmlns:a16="http://schemas.microsoft.com/office/drawing/2014/main" id="{966090CC-FE62-EB62-143F-964720F4255C}"/>
              </a:ext>
            </a:extLst>
          </p:cNvPr>
          <p:cNvPicPr>
            <a:picLocks noChangeAspect="1"/>
          </p:cNvPicPr>
          <p:nvPr/>
        </p:nvPicPr>
        <p:blipFill>
          <a:blip r:embed="rId2"/>
          <a:stretch>
            <a:fillRect/>
          </a:stretch>
        </p:blipFill>
        <p:spPr>
          <a:xfrm>
            <a:off x="171068" y="1451620"/>
            <a:ext cx="8801863" cy="5258256"/>
          </a:xfrm>
          <a:prstGeom prst="rect">
            <a:avLst/>
          </a:prstGeom>
        </p:spPr>
      </p:pic>
      <p:pic>
        <p:nvPicPr>
          <p:cNvPr id="5" name="Billede 4">
            <a:extLst>
              <a:ext uri="{FF2B5EF4-FFF2-40B4-BE49-F238E27FC236}">
                <a16:creationId xmlns:a16="http://schemas.microsoft.com/office/drawing/2014/main" id="{BE7CE149-0372-79F1-BBE1-3F58A29E1FAA}"/>
              </a:ext>
            </a:extLst>
          </p:cNvPr>
          <p:cNvPicPr>
            <a:picLocks noChangeAspect="1"/>
          </p:cNvPicPr>
          <p:nvPr/>
        </p:nvPicPr>
        <p:blipFill>
          <a:blip r:embed="rId3"/>
          <a:stretch>
            <a:fillRect/>
          </a:stretch>
        </p:blipFill>
        <p:spPr>
          <a:xfrm>
            <a:off x="-1" y="1721031"/>
            <a:ext cx="9144000" cy="4792452"/>
          </a:xfrm>
          <a:prstGeom prst="rect">
            <a:avLst/>
          </a:prstGeom>
        </p:spPr>
      </p:pic>
    </p:spTree>
    <p:extLst>
      <p:ext uri="{BB962C8B-B14F-4D97-AF65-F5344CB8AC3E}">
        <p14:creationId xmlns:p14="http://schemas.microsoft.com/office/powerpoint/2010/main" val="7026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b="1">
                <a:latin typeface="Arial" charset="0"/>
                <a:cs typeface="Arial" charset="0"/>
              </a:rPr>
              <a:t>Valg af dirigent og referent</a:t>
            </a:r>
          </a:p>
        </p:txBody>
      </p:sp>
      <p:sp>
        <p:nvSpPr>
          <p:cNvPr id="5123" name="Rectangle 3"/>
          <p:cNvSpPr>
            <a:spLocks noGrp="1" noChangeArrowheads="1"/>
          </p:cNvSpPr>
          <p:nvPr>
            <p:ph type="body" idx="1"/>
          </p:nvPr>
        </p:nvSpPr>
        <p:spPr bwMode="auto">
          <a:xfrm>
            <a:off x="755576" y="1916832"/>
            <a:ext cx="7344816" cy="3168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da-DK" dirty="0">
                <a:latin typeface="Arial" panose="020B0604020202020204" pitchFamily="34" charset="0"/>
                <a:cs typeface="Arial" panose="020B0604020202020204" pitchFamily="34" charset="0"/>
              </a:rPr>
              <a:t>Bestyrelsen indstiller at advokat Jesper Rasmussen vælges som dirigent og referent.</a:t>
            </a:r>
          </a:p>
        </p:txBody>
      </p:sp>
      <p:sp>
        <p:nvSpPr>
          <p:cNvPr id="2" name="Pladsholder til slidenummer 1">
            <a:extLst>
              <a:ext uri="{FF2B5EF4-FFF2-40B4-BE49-F238E27FC236}">
                <a16:creationId xmlns:a16="http://schemas.microsoft.com/office/drawing/2014/main" id="{2CC96E81-9935-4310-8DB1-A5ABD91D24F6}"/>
              </a:ext>
            </a:extLst>
          </p:cNvPr>
          <p:cNvSpPr>
            <a:spLocks noGrp="1"/>
          </p:cNvSpPr>
          <p:nvPr>
            <p:ph type="sldNum" sz="quarter" idx="10"/>
          </p:nvPr>
        </p:nvSpPr>
        <p:spPr/>
        <p:txBody>
          <a:bodyPr/>
          <a:lstStyle/>
          <a:p>
            <a:fld id="{2A5DE2C1-730E-4DF2-964D-B4C61AD91AF6}" type="slidenum">
              <a:rPr lang="da-DK" smtClean="0"/>
              <a:t>3</a:t>
            </a:fld>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8E06D-4518-4320-B739-5078019AB933}"/>
              </a:ext>
            </a:extLst>
          </p:cNvPr>
          <p:cNvSpPr>
            <a:spLocks noGrp="1"/>
          </p:cNvSpPr>
          <p:nvPr>
            <p:ph type="title"/>
          </p:nvPr>
        </p:nvSpPr>
        <p:spPr/>
        <p:txBody>
          <a:bodyPr/>
          <a:lstStyle/>
          <a:p>
            <a:r>
              <a:rPr lang="da-DK" sz="3200" dirty="0"/>
              <a:t>Værdiskabelse</a:t>
            </a:r>
          </a:p>
        </p:txBody>
      </p:sp>
      <p:pic>
        <p:nvPicPr>
          <p:cNvPr id="6" name="Pladsholder til indhold 5">
            <a:extLst>
              <a:ext uri="{FF2B5EF4-FFF2-40B4-BE49-F238E27FC236}">
                <a16:creationId xmlns:a16="http://schemas.microsoft.com/office/drawing/2014/main" id="{2A8E13A9-E842-4E61-A184-0C157D35C8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00336" y="1309671"/>
            <a:ext cx="8411659" cy="5526873"/>
          </a:xfrm>
          <a:prstGeom prst="rect">
            <a:avLst/>
          </a:prstGeom>
        </p:spPr>
      </p:pic>
      <p:sp>
        <p:nvSpPr>
          <p:cNvPr id="4" name="Pladsholder til slidenummer 3">
            <a:extLst>
              <a:ext uri="{FF2B5EF4-FFF2-40B4-BE49-F238E27FC236}">
                <a16:creationId xmlns:a16="http://schemas.microsoft.com/office/drawing/2014/main" id="{A3302965-A3BB-47B2-96A4-2613B3AC21DD}"/>
              </a:ext>
            </a:extLst>
          </p:cNvPr>
          <p:cNvSpPr>
            <a:spLocks noGrp="1"/>
          </p:cNvSpPr>
          <p:nvPr>
            <p:ph type="sldNum" sz="quarter" idx="10"/>
          </p:nvPr>
        </p:nvSpPr>
        <p:spPr/>
        <p:txBody>
          <a:bodyPr/>
          <a:lstStyle/>
          <a:p>
            <a:fld id="{2A5DE2C1-730E-4DF2-964D-B4C61AD91AF6}" type="slidenum">
              <a:rPr lang="da-DK" smtClean="0"/>
              <a:t>30</a:t>
            </a:fld>
            <a:endParaRPr lang="da-DK" dirty="0"/>
          </a:p>
        </p:txBody>
      </p:sp>
    </p:spTree>
    <p:extLst>
      <p:ext uri="{BB962C8B-B14F-4D97-AF65-F5344CB8AC3E}">
        <p14:creationId xmlns:p14="http://schemas.microsoft.com/office/powerpoint/2010/main" val="367140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E88439D-740A-4EE4-84E7-26DF90FF4B2C}"/>
              </a:ext>
            </a:extLst>
          </p:cNvPr>
          <p:cNvSpPr>
            <a:spLocks noGrp="1"/>
          </p:cNvSpPr>
          <p:nvPr>
            <p:ph type="title"/>
          </p:nvPr>
        </p:nvSpPr>
        <p:spPr/>
        <p:txBody>
          <a:bodyPr/>
          <a:lstStyle/>
          <a:p>
            <a:r>
              <a:rPr lang="da-DK" dirty="0"/>
              <a:t>Resultatopgørelse</a:t>
            </a:r>
          </a:p>
        </p:txBody>
      </p:sp>
      <p:sp>
        <p:nvSpPr>
          <p:cNvPr id="3" name="Pladsholder til slidenummer 2">
            <a:extLst>
              <a:ext uri="{FF2B5EF4-FFF2-40B4-BE49-F238E27FC236}">
                <a16:creationId xmlns:a16="http://schemas.microsoft.com/office/drawing/2014/main" id="{641EB411-253F-4C48-AD97-5BE9FDF4A73E}"/>
              </a:ext>
            </a:extLst>
          </p:cNvPr>
          <p:cNvSpPr>
            <a:spLocks noGrp="1"/>
          </p:cNvSpPr>
          <p:nvPr>
            <p:ph type="sldNum" sz="quarter" idx="4294967295"/>
          </p:nvPr>
        </p:nvSpPr>
        <p:spPr>
          <a:xfrm>
            <a:off x="8597900" y="6408738"/>
            <a:ext cx="546100" cy="349250"/>
          </a:xfrm>
        </p:spPr>
        <p:txBody>
          <a:bodyPr/>
          <a:lstStyle/>
          <a:p>
            <a:fld id="{2A5DE2C1-730E-4DF2-964D-B4C61AD91AF6}" type="slidenum">
              <a:rPr lang="da-DK" smtClean="0"/>
              <a:t>31</a:t>
            </a:fld>
            <a:endParaRPr lang="da-DK" dirty="0"/>
          </a:p>
        </p:txBody>
      </p:sp>
      <p:pic>
        <p:nvPicPr>
          <p:cNvPr id="8" name="Billede 7">
            <a:extLst>
              <a:ext uri="{FF2B5EF4-FFF2-40B4-BE49-F238E27FC236}">
                <a16:creationId xmlns:a16="http://schemas.microsoft.com/office/drawing/2014/main" id="{AB8DAB29-372A-4468-8DF7-2C1C45788F54}"/>
              </a:ext>
            </a:extLst>
          </p:cNvPr>
          <p:cNvPicPr>
            <a:picLocks noChangeAspect="1"/>
          </p:cNvPicPr>
          <p:nvPr/>
        </p:nvPicPr>
        <p:blipFill rotWithShape="1">
          <a:blip r:embed="rId2">
            <a:extLst>
              <a:ext uri="{28A0092B-C50C-407E-A947-70E740481C1C}">
                <a14:useLocalDpi xmlns:a14="http://schemas.microsoft.com/office/drawing/2010/main" val="0"/>
              </a:ext>
            </a:extLst>
          </a:blip>
          <a:srcRect t="13210" b="13210"/>
          <a:stretch/>
        </p:blipFill>
        <p:spPr>
          <a:xfrm>
            <a:off x="218929" y="1340768"/>
            <a:ext cx="8828637" cy="3672408"/>
          </a:xfrm>
          <a:prstGeom prst="rect">
            <a:avLst/>
          </a:prstGeom>
        </p:spPr>
      </p:pic>
    </p:spTree>
    <p:extLst>
      <p:ext uri="{BB962C8B-B14F-4D97-AF65-F5344CB8AC3E}">
        <p14:creationId xmlns:p14="http://schemas.microsoft.com/office/powerpoint/2010/main" val="6692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F9F7E-ECDE-4A57-9C58-383E25BD3CD6}"/>
              </a:ext>
            </a:extLst>
          </p:cNvPr>
          <p:cNvSpPr>
            <a:spLocks noGrp="1"/>
          </p:cNvSpPr>
          <p:nvPr>
            <p:ph type="title"/>
          </p:nvPr>
        </p:nvSpPr>
        <p:spPr/>
        <p:txBody>
          <a:bodyPr/>
          <a:lstStyle/>
          <a:p>
            <a:r>
              <a:rPr lang="da-DK" dirty="0"/>
              <a:t>Totalindkomst 2022</a:t>
            </a:r>
          </a:p>
        </p:txBody>
      </p:sp>
      <p:sp>
        <p:nvSpPr>
          <p:cNvPr id="3" name="Pladsholder til slidenummer 2">
            <a:extLst>
              <a:ext uri="{FF2B5EF4-FFF2-40B4-BE49-F238E27FC236}">
                <a16:creationId xmlns:a16="http://schemas.microsoft.com/office/drawing/2014/main" id="{6CF093D1-44E3-47A9-AD4E-EC6355D11C97}"/>
              </a:ext>
            </a:extLst>
          </p:cNvPr>
          <p:cNvSpPr>
            <a:spLocks noGrp="1"/>
          </p:cNvSpPr>
          <p:nvPr>
            <p:ph type="sldNum" sz="quarter" idx="10"/>
          </p:nvPr>
        </p:nvSpPr>
        <p:spPr/>
        <p:txBody>
          <a:bodyPr/>
          <a:lstStyle/>
          <a:p>
            <a:fld id="{2A5DE2C1-730E-4DF2-964D-B4C61AD91AF6}" type="slidenum">
              <a:rPr lang="da-DK" smtClean="0"/>
              <a:t>32</a:t>
            </a:fld>
            <a:endParaRPr lang="da-DK"/>
          </a:p>
        </p:txBody>
      </p:sp>
      <p:pic>
        <p:nvPicPr>
          <p:cNvPr id="6" name="Billede 5">
            <a:extLst>
              <a:ext uri="{FF2B5EF4-FFF2-40B4-BE49-F238E27FC236}">
                <a16:creationId xmlns:a16="http://schemas.microsoft.com/office/drawing/2014/main" id="{CAD11BEC-8E9C-43CA-B5E8-18EB18B5CED5}"/>
              </a:ext>
            </a:extLst>
          </p:cNvPr>
          <p:cNvPicPr>
            <a:picLocks noChangeAspect="1"/>
          </p:cNvPicPr>
          <p:nvPr/>
        </p:nvPicPr>
        <p:blipFill rotWithShape="1">
          <a:blip r:embed="rId2">
            <a:extLst>
              <a:ext uri="{28A0092B-C50C-407E-A947-70E740481C1C}">
                <a14:useLocalDpi xmlns:a14="http://schemas.microsoft.com/office/drawing/2010/main" val="0"/>
              </a:ext>
            </a:extLst>
          </a:blip>
          <a:srcRect l="5049" r="5049"/>
          <a:stretch/>
        </p:blipFill>
        <p:spPr>
          <a:xfrm>
            <a:off x="93203" y="1196752"/>
            <a:ext cx="8583245" cy="4176464"/>
          </a:xfrm>
          <a:prstGeom prst="rect">
            <a:avLst/>
          </a:prstGeom>
        </p:spPr>
      </p:pic>
    </p:spTree>
    <p:extLst>
      <p:ext uri="{BB962C8B-B14F-4D97-AF65-F5344CB8AC3E}">
        <p14:creationId xmlns:p14="http://schemas.microsoft.com/office/powerpoint/2010/main" val="3973442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6EF0E-6728-494F-958E-12A4763BD227}"/>
              </a:ext>
            </a:extLst>
          </p:cNvPr>
          <p:cNvSpPr>
            <a:spLocks noGrp="1"/>
          </p:cNvSpPr>
          <p:nvPr>
            <p:ph type="title"/>
          </p:nvPr>
        </p:nvSpPr>
        <p:spPr/>
        <p:txBody>
          <a:bodyPr/>
          <a:lstStyle/>
          <a:p>
            <a:r>
              <a:rPr lang="da-DK" sz="3200" dirty="0"/>
              <a:t>Segmenter årsregnskab side 56</a:t>
            </a:r>
          </a:p>
        </p:txBody>
      </p:sp>
      <p:sp>
        <p:nvSpPr>
          <p:cNvPr id="3" name="Pladsholder til slidenummer 2">
            <a:extLst>
              <a:ext uri="{FF2B5EF4-FFF2-40B4-BE49-F238E27FC236}">
                <a16:creationId xmlns:a16="http://schemas.microsoft.com/office/drawing/2014/main" id="{841EB1C6-34DA-4B78-AEA5-7DADFFE507E8}"/>
              </a:ext>
            </a:extLst>
          </p:cNvPr>
          <p:cNvSpPr>
            <a:spLocks noGrp="1"/>
          </p:cNvSpPr>
          <p:nvPr>
            <p:ph type="sldNum" sz="quarter" idx="10"/>
          </p:nvPr>
        </p:nvSpPr>
        <p:spPr>
          <a:xfrm>
            <a:off x="7787680" y="6309320"/>
            <a:ext cx="899120" cy="385018"/>
          </a:xfrm>
        </p:spPr>
        <p:txBody>
          <a:bodyPr/>
          <a:lstStyle/>
          <a:p>
            <a:fld id="{2A5DE2C1-730E-4DF2-964D-B4C61AD91AF6}" type="slidenum">
              <a:rPr lang="da-DK" smtClean="0"/>
              <a:t>33</a:t>
            </a:fld>
            <a:endParaRPr lang="da-DK"/>
          </a:p>
        </p:txBody>
      </p:sp>
      <p:pic>
        <p:nvPicPr>
          <p:cNvPr id="6" name="Billede 5">
            <a:extLst>
              <a:ext uri="{FF2B5EF4-FFF2-40B4-BE49-F238E27FC236}">
                <a16:creationId xmlns:a16="http://schemas.microsoft.com/office/drawing/2014/main" id="{08D6E8CF-D1DE-482C-96B2-1EDC93B90E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44" y="1667107"/>
            <a:ext cx="9103111" cy="3523785"/>
          </a:xfrm>
          <a:prstGeom prst="rect">
            <a:avLst/>
          </a:prstGeom>
        </p:spPr>
      </p:pic>
    </p:spTree>
    <p:extLst>
      <p:ext uri="{BB962C8B-B14F-4D97-AF65-F5344CB8AC3E}">
        <p14:creationId xmlns:p14="http://schemas.microsoft.com/office/powerpoint/2010/main" val="3082079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Investeringsejendomme og vurderinger</a:t>
            </a:r>
          </a:p>
        </p:txBody>
      </p:sp>
      <p:sp>
        <p:nvSpPr>
          <p:cNvPr id="3" name="Pladsholder til slidenummer 2">
            <a:extLst>
              <a:ext uri="{FF2B5EF4-FFF2-40B4-BE49-F238E27FC236}">
                <a16:creationId xmlns:a16="http://schemas.microsoft.com/office/drawing/2014/main" id="{4517EB80-C734-4128-BF91-0B49F0A20831}"/>
              </a:ext>
            </a:extLst>
          </p:cNvPr>
          <p:cNvSpPr>
            <a:spLocks noGrp="1"/>
          </p:cNvSpPr>
          <p:nvPr>
            <p:ph type="sldNum" sz="quarter" idx="10"/>
          </p:nvPr>
        </p:nvSpPr>
        <p:spPr>
          <a:xfrm>
            <a:off x="8172400" y="6309320"/>
            <a:ext cx="683096" cy="385018"/>
          </a:xfrm>
        </p:spPr>
        <p:txBody>
          <a:bodyPr/>
          <a:lstStyle/>
          <a:p>
            <a:fld id="{2A5DE2C1-730E-4DF2-964D-B4C61AD91AF6}" type="slidenum">
              <a:rPr lang="da-DK" smtClean="0"/>
              <a:t>34</a:t>
            </a:fld>
            <a:endParaRPr lang="da-DK" dirty="0"/>
          </a:p>
        </p:txBody>
      </p:sp>
      <p:pic>
        <p:nvPicPr>
          <p:cNvPr id="5" name="Billede 4">
            <a:extLst>
              <a:ext uri="{FF2B5EF4-FFF2-40B4-BE49-F238E27FC236}">
                <a16:creationId xmlns:a16="http://schemas.microsoft.com/office/drawing/2014/main" id="{FB1706CE-355F-4569-B137-53554738FF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016" y="2208715"/>
            <a:ext cx="8083968" cy="2440569"/>
          </a:xfrm>
          <a:prstGeom prst="rect">
            <a:avLst/>
          </a:prstGeom>
        </p:spPr>
      </p:pic>
    </p:spTree>
    <p:extLst>
      <p:ext uri="{BB962C8B-B14F-4D97-AF65-F5344CB8AC3E}">
        <p14:creationId xmlns:p14="http://schemas.microsoft.com/office/powerpoint/2010/main" val="93704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Aktiver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p:txBody>
          <a:bodyPr/>
          <a:lstStyle/>
          <a:p>
            <a:fld id="{2A5DE2C1-730E-4DF2-964D-B4C61AD91AF6}" type="slidenum">
              <a:rPr lang="da-DK" smtClean="0"/>
              <a:t>35</a:t>
            </a:fld>
            <a:endParaRPr lang="da-DK"/>
          </a:p>
        </p:txBody>
      </p:sp>
      <p:graphicFrame>
        <p:nvGraphicFramePr>
          <p:cNvPr id="5" name="Objekt 4">
            <a:extLst>
              <a:ext uri="{FF2B5EF4-FFF2-40B4-BE49-F238E27FC236}">
                <a16:creationId xmlns:a16="http://schemas.microsoft.com/office/drawing/2014/main" id="{F9995F36-4B33-475B-8D79-F140E570C537}"/>
              </a:ext>
            </a:extLst>
          </p:cNvPr>
          <p:cNvGraphicFramePr>
            <a:graphicFrameLocks noChangeAspect="1"/>
          </p:cNvGraphicFramePr>
          <p:nvPr>
            <p:extLst>
              <p:ext uri="{D42A27DB-BD31-4B8C-83A1-F6EECF244321}">
                <p14:modId xmlns:p14="http://schemas.microsoft.com/office/powerpoint/2010/main" val="811358618"/>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name="Worksheet" r:id="rId2" imgW="1228703" imgH="390496" progId="Excel.Sheet.12">
                  <p:embed/>
                </p:oleObj>
              </mc:Choice>
              <mc:Fallback>
                <p:oleObj name="Worksheet" r:id="rId2" imgW="1228703" imgH="390496" progId="Excel.Sheet.12">
                  <p:embed/>
                  <p:pic>
                    <p:nvPicPr>
                      <p:cNvPr id="5" name="Objekt 4">
                        <a:extLst>
                          <a:ext uri="{FF2B5EF4-FFF2-40B4-BE49-F238E27FC236}">
                            <a16:creationId xmlns:a16="http://schemas.microsoft.com/office/drawing/2014/main" id="{F9995F36-4B33-475B-8D79-F140E570C537}"/>
                          </a:ext>
                        </a:extLst>
                      </p:cNvPr>
                      <p:cNvPicPr/>
                      <p:nvPr/>
                    </p:nvPicPr>
                    <p:blipFill>
                      <a:blip r:embed="rId3"/>
                      <a:stretch>
                        <a:fillRect/>
                      </a:stretch>
                    </p:blipFill>
                    <p:spPr>
                      <a:xfrm>
                        <a:off x="3957638" y="3233738"/>
                        <a:ext cx="1228725" cy="390525"/>
                      </a:xfrm>
                      <a:prstGeom prst="rect">
                        <a:avLst/>
                      </a:prstGeom>
                    </p:spPr>
                  </p:pic>
                </p:oleObj>
              </mc:Fallback>
            </mc:AlternateContent>
          </a:graphicData>
        </a:graphic>
      </p:graphicFrame>
      <p:pic>
        <p:nvPicPr>
          <p:cNvPr id="6" name="Billede 5">
            <a:extLst>
              <a:ext uri="{FF2B5EF4-FFF2-40B4-BE49-F238E27FC236}">
                <a16:creationId xmlns:a16="http://schemas.microsoft.com/office/drawing/2014/main" id="{22A68345-F623-4FE8-A9BF-7D77DE7057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7422" y="1314672"/>
            <a:ext cx="8604164" cy="3838132"/>
          </a:xfrm>
          <a:prstGeom prst="rect">
            <a:avLst/>
          </a:prstGeom>
        </p:spPr>
      </p:pic>
    </p:spTree>
    <p:extLst>
      <p:ext uri="{BB962C8B-B14F-4D97-AF65-F5344CB8AC3E}">
        <p14:creationId xmlns:p14="http://schemas.microsoft.com/office/powerpoint/2010/main" val="204972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Passiver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a:xfrm>
            <a:off x="7787680" y="6390853"/>
            <a:ext cx="899120" cy="385018"/>
          </a:xfrm>
        </p:spPr>
        <p:txBody>
          <a:bodyPr/>
          <a:lstStyle/>
          <a:p>
            <a:fld id="{2A5DE2C1-730E-4DF2-964D-B4C61AD91AF6}" type="slidenum">
              <a:rPr lang="da-DK" smtClean="0"/>
              <a:t>36</a:t>
            </a:fld>
            <a:endParaRPr lang="da-DK" dirty="0"/>
          </a:p>
        </p:txBody>
      </p:sp>
      <p:pic>
        <p:nvPicPr>
          <p:cNvPr id="5" name="Billede 4">
            <a:extLst>
              <a:ext uri="{FF2B5EF4-FFF2-40B4-BE49-F238E27FC236}">
                <a16:creationId xmlns:a16="http://schemas.microsoft.com/office/drawing/2014/main" id="{2FF6FC65-8C11-4F05-A6C6-4A18B4CC83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1560" y="980728"/>
            <a:ext cx="8354173" cy="5265578"/>
          </a:xfrm>
          <a:prstGeom prst="rect">
            <a:avLst/>
          </a:prstGeom>
        </p:spPr>
      </p:pic>
    </p:spTree>
    <p:extLst>
      <p:ext uri="{BB962C8B-B14F-4D97-AF65-F5344CB8AC3E}">
        <p14:creationId xmlns:p14="http://schemas.microsoft.com/office/powerpoint/2010/main" val="268187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407DE-B4F1-452C-A059-CC67F4B3C20C}"/>
              </a:ext>
            </a:extLst>
          </p:cNvPr>
          <p:cNvSpPr>
            <a:spLocks noGrp="1"/>
          </p:cNvSpPr>
          <p:nvPr>
            <p:ph type="title"/>
          </p:nvPr>
        </p:nvSpPr>
        <p:spPr/>
        <p:txBody>
          <a:bodyPr/>
          <a:lstStyle/>
          <a:p>
            <a:r>
              <a:rPr lang="da-DK" sz="3200" dirty="0"/>
              <a:t>Gældsforpligtelser</a:t>
            </a:r>
          </a:p>
        </p:txBody>
      </p:sp>
      <p:sp>
        <p:nvSpPr>
          <p:cNvPr id="4" name="Pladsholder til slidenummer 3">
            <a:extLst>
              <a:ext uri="{FF2B5EF4-FFF2-40B4-BE49-F238E27FC236}">
                <a16:creationId xmlns:a16="http://schemas.microsoft.com/office/drawing/2014/main" id="{7FB8C949-731C-4787-B6E0-4FE8D032D627}"/>
              </a:ext>
            </a:extLst>
          </p:cNvPr>
          <p:cNvSpPr>
            <a:spLocks noGrp="1"/>
          </p:cNvSpPr>
          <p:nvPr>
            <p:ph type="sldNum" sz="quarter" idx="10"/>
          </p:nvPr>
        </p:nvSpPr>
        <p:spPr/>
        <p:txBody>
          <a:bodyPr/>
          <a:lstStyle/>
          <a:p>
            <a:fld id="{2A5DE2C1-730E-4DF2-964D-B4C61AD91AF6}" type="slidenum">
              <a:rPr lang="da-DK" smtClean="0"/>
              <a:t>37</a:t>
            </a:fld>
            <a:endParaRPr lang="da-DK" dirty="0"/>
          </a:p>
        </p:txBody>
      </p:sp>
      <p:pic>
        <p:nvPicPr>
          <p:cNvPr id="6" name="Billede 5">
            <a:extLst>
              <a:ext uri="{FF2B5EF4-FFF2-40B4-BE49-F238E27FC236}">
                <a16:creationId xmlns:a16="http://schemas.microsoft.com/office/drawing/2014/main" id="{B7950971-CE2F-4E75-B513-27D49D0131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910437"/>
            <a:ext cx="8532440" cy="2799375"/>
          </a:xfrm>
          <a:prstGeom prst="rect">
            <a:avLst/>
          </a:prstGeom>
        </p:spPr>
      </p:pic>
    </p:spTree>
    <p:extLst>
      <p:ext uri="{BB962C8B-B14F-4D97-AF65-F5344CB8AC3E}">
        <p14:creationId xmlns:p14="http://schemas.microsoft.com/office/powerpoint/2010/main" val="529809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0F03E-1781-4259-A0CC-22C0AF65C5CB}"/>
              </a:ext>
            </a:extLst>
          </p:cNvPr>
          <p:cNvSpPr>
            <a:spLocks noGrp="1"/>
          </p:cNvSpPr>
          <p:nvPr>
            <p:ph type="title"/>
          </p:nvPr>
        </p:nvSpPr>
        <p:spPr/>
        <p:txBody>
          <a:bodyPr/>
          <a:lstStyle/>
          <a:p>
            <a:r>
              <a:rPr lang="da-DK" sz="3600" dirty="0"/>
              <a:t>Rentesikringer</a:t>
            </a:r>
          </a:p>
        </p:txBody>
      </p:sp>
      <p:sp>
        <p:nvSpPr>
          <p:cNvPr id="4" name="Pladsholder til slidenummer 3">
            <a:extLst>
              <a:ext uri="{FF2B5EF4-FFF2-40B4-BE49-F238E27FC236}">
                <a16:creationId xmlns:a16="http://schemas.microsoft.com/office/drawing/2014/main" id="{76F458C0-EA03-413A-A0DA-D937BDE8C090}"/>
              </a:ext>
            </a:extLst>
          </p:cNvPr>
          <p:cNvSpPr>
            <a:spLocks noGrp="1"/>
          </p:cNvSpPr>
          <p:nvPr>
            <p:ph type="sldNum" sz="quarter" idx="10"/>
          </p:nvPr>
        </p:nvSpPr>
        <p:spPr/>
        <p:txBody>
          <a:bodyPr/>
          <a:lstStyle/>
          <a:p>
            <a:fld id="{2A5DE2C1-730E-4DF2-964D-B4C61AD91AF6}" type="slidenum">
              <a:rPr lang="da-DK" smtClean="0"/>
              <a:t>38</a:t>
            </a:fld>
            <a:endParaRPr lang="da-DK" dirty="0"/>
          </a:p>
        </p:txBody>
      </p:sp>
      <p:pic>
        <p:nvPicPr>
          <p:cNvPr id="6" name="Billede 5">
            <a:extLst>
              <a:ext uri="{FF2B5EF4-FFF2-40B4-BE49-F238E27FC236}">
                <a16:creationId xmlns:a16="http://schemas.microsoft.com/office/drawing/2014/main" id="{D577AD55-DD90-44EF-9CE7-45F52384C841}"/>
              </a:ext>
            </a:extLst>
          </p:cNvPr>
          <p:cNvPicPr>
            <a:picLocks noChangeAspect="1"/>
          </p:cNvPicPr>
          <p:nvPr/>
        </p:nvPicPr>
        <p:blipFill>
          <a:blip r:embed="rId2"/>
          <a:stretch>
            <a:fillRect/>
          </a:stretch>
        </p:blipFill>
        <p:spPr>
          <a:xfrm>
            <a:off x="162559" y="883571"/>
            <a:ext cx="8524241" cy="3611785"/>
          </a:xfrm>
          <a:prstGeom prst="rect">
            <a:avLst/>
          </a:prstGeom>
        </p:spPr>
      </p:pic>
      <p:pic>
        <p:nvPicPr>
          <p:cNvPr id="5" name="Billede 4">
            <a:extLst>
              <a:ext uri="{FF2B5EF4-FFF2-40B4-BE49-F238E27FC236}">
                <a16:creationId xmlns:a16="http://schemas.microsoft.com/office/drawing/2014/main" id="{8D01D5A2-6740-CA86-2EF4-81E3570BF5AE}"/>
              </a:ext>
            </a:extLst>
          </p:cNvPr>
          <p:cNvPicPr>
            <a:picLocks noChangeAspect="1"/>
          </p:cNvPicPr>
          <p:nvPr/>
        </p:nvPicPr>
        <p:blipFill>
          <a:blip r:embed="rId3"/>
          <a:stretch>
            <a:fillRect/>
          </a:stretch>
        </p:blipFill>
        <p:spPr>
          <a:xfrm>
            <a:off x="460932" y="4495356"/>
            <a:ext cx="5837426" cy="944962"/>
          </a:xfrm>
          <a:prstGeom prst="rect">
            <a:avLst/>
          </a:prstGeom>
        </p:spPr>
      </p:pic>
      <p:pic>
        <p:nvPicPr>
          <p:cNvPr id="8" name="Billede 7">
            <a:extLst>
              <a:ext uri="{FF2B5EF4-FFF2-40B4-BE49-F238E27FC236}">
                <a16:creationId xmlns:a16="http://schemas.microsoft.com/office/drawing/2014/main" id="{CC4114F4-833F-81FE-D080-C44367A09D4C}"/>
              </a:ext>
            </a:extLst>
          </p:cNvPr>
          <p:cNvPicPr>
            <a:picLocks noChangeAspect="1"/>
          </p:cNvPicPr>
          <p:nvPr/>
        </p:nvPicPr>
        <p:blipFill>
          <a:blip r:embed="rId4"/>
          <a:stretch>
            <a:fillRect/>
          </a:stretch>
        </p:blipFill>
        <p:spPr>
          <a:xfrm>
            <a:off x="457200" y="5370709"/>
            <a:ext cx="8524241" cy="1313059"/>
          </a:xfrm>
          <a:prstGeom prst="rect">
            <a:avLst/>
          </a:prstGeom>
        </p:spPr>
      </p:pic>
    </p:spTree>
    <p:extLst>
      <p:ext uri="{BB962C8B-B14F-4D97-AF65-F5344CB8AC3E}">
        <p14:creationId xmlns:p14="http://schemas.microsoft.com/office/powerpoint/2010/main" val="3825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39</a:t>
            </a:fld>
            <a:endParaRPr lang="da-DK"/>
          </a:p>
        </p:txBody>
      </p:sp>
    </p:spTree>
    <p:extLst>
      <p:ext uri="{BB962C8B-B14F-4D97-AF65-F5344CB8AC3E}">
        <p14:creationId xmlns:p14="http://schemas.microsoft.com/office/powerpoint/2010/main" val="185824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a:t>
            </a:fld>
            <a:endParaRPr lang="da-DK"/>
          </a:p>
        </p:txBody>
      </p:sp>
    </p:spTree>
    <p:extLst>
      <p:ext uri="{BB962C8B-B14F-4D97-AF65-F5344CB8AC3E}">
        <p14:creationId xmlns:p14="http://schemas.microsoft.com/office/powerpoint/2010/main" val="245832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03377" y="11663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Fordeling af årets over- / underskud</a:t>
            </a:r>
          </a:p>
        </p:txBody>
      </p:sp>
      <p:sp>
        <p:nvSpPr>
          <p:cNvPr id="34819" name="Rectangle 3"/>
          <p:cNvSpPr>
            <a:spLocks noGrp="1" noChangeArrowheads="1"/>
          </p:cNvSpPr>
          <p:nvPr>
            <p:ph type="body" idx="1"/>
          </p:nvPr>
        </p:nvSpPr>
        <p:spPr bwMode="auto">
          <a:xfrm>
            <a:off x="611560" y="1412776"/>
            <a:ext cx="853244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latin typeface="Arial" panose="020B0604020202020204" pitchFamily="34" charset="0"/>
                <a:cs typeface="Arial" panose="020B0604020202020204" pitchFamily="34" charset="0"/>
              </a:rPr>
              <a:t>Årets resultat på DKK 155,684 mio. er fordelt således mellem moderselskabet og ikke-kontrollerende interesser: </a:t>
            </a:r>
          </a:p>
          <a:p>
            <a:r>
              <a:rPr lang="da-DK" dirty="0">
                <a:latin typeface="Arial" panose="020B0604020202020204" pitchFamily="34" charset="0"/>
                <a:cs typeface="Arial" panose="020B0604020202020204" pitchFamily="34" charset="0"/>
              </a:rPr>
              <a:t> </a:t>
            </a:r>
            <a:r>
              <a:rPr lang="da-DK" sz="2800" dirty="0">
                <a:latin typeface="Arial" panose="020B0604020202020204" pitchFamily="34" charset="0"/>
                <a:cs typeface="Arial" panose="020B0604020202020204" pitchFamily="34" charset="0"/>
              </a:rPr>
              <a:t>Moderselskabets aktionærer   109,019 mio. DKK</a:t>
            </a:r>
          </a:p>
          <a:p>
            <a:r>
              <a:rPr lang="da-DK" sz="2800" dirty="0">
                <a:latin typeface="Arial" panose="020B0604020202020204" pitchFamily="34" charset="0"/>
                <a:cs typeface="Arial" panose="020B0604020202020204" pitchFamily="34" charset="0"/>
              </a:rPr>
              <a:t> Ikke kontrollerende interesser  46,665  mio. DKK</a:t>
            </a:r>
          </a:p>
          <a:p>
            <a:endParaRPr lang="da-DK" sz="2800" dirty="0">
              <a:latin typeface="Arial" panose="020B0604020202020204" pitchFamily="34" charset="0"/>
              <a:cs typeface="Arial" panose="020B0604020202020204" pitchFamily="34" charset="0"/>
            </a:endParaRPr>
          </a:p>
          <a:p>
            <a:r>
              <a:rPr lang="da-DK" sz="2800" dirty="0">
                <a:latin typeface="Arial" panose="020B0604020202020204" pitchFamily="34" charset="0"/>
                <a:cs typeface="Arial" panose="020B0604020202020204" pitchFamily="34" charset="0"/>
              </a:rPr>
              <a:t>Bestyrelsen foreslår, at der udbetales udbytte på 3 DKK	</a:t>
            </a:r>
          </a:p>
          <a:p>
            <a:endParaRPr lang="da-DK" sz="28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40</a:t>
            </a:fld>
            <a:endParaRPr lang="da-DK" sz="1600" dirty="0"/>
          </a:p>
        </p:txBody>
      </p:sp>
      <p:sp>
        <p:nvSpPr>
          <p:cNvPr id="3" name="Tekstfelt 2">
            <a:extLst>
              <a:ext uri="{FF2B5EF4-FFF2-40B4-BE49-F238E27FC236}">
                <a16:creationId xmlns:a16="http://schemas.microsoft.com/office/drawing/2014/main" id="{6BD73D09-049C-EBD7-3EE2-4BA7128E458A}"/>
              </a:ext>
            </a:extLst>
          </p:cNvPr>
          <p:cNvSpPr txBox="1"/>
          <p:nvPr/>
        </p:nvSpPr>
        <p:spPr>
          <a:xfrm>
            <a:off x="-4501008" y="1124744"/>
            <a:ext cx="4662310" cy="3764107"/>
          </a:xfrm>
          <a:prstGeom prst="rect">
            <a:avLst/>
          </a:prstGeom>
          <a:noFill/>
        </p:spPr>
        <p:txBody>
          <a:bodyPr wrap="square">
            <a:spAutoFit/>
          </a:bodyPr>
          <a:lstStyle/>
          <a:p>
            <a:pPr marL="270510">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155,684 mio. er fordelt således mellem moderselskabet og ikke-kontrollerende interesser: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a:lnSpc>
                <a:spcPct val="115000"/>
              </a:lnSpc>
              <a:spcAft>
                <a:spcPts val="1000"/>
              </a:spcAft>
            </a:pPr>
            <a:r>
              <a:rPr lang="da-DK" sz="2400" dirty="0">
                <a:effectLst/>
                <a:latin typeface="Arial" panose="020B0604020202020204" pitchFamily="34" charset="0"/>
                <a:ea typeface="Times New Roman" panose="02020603050405020304" pitchFamily="18" charset="0"/>
                <a:cs typeface="Times New Roman" panose="02020603050405020304" pitchFamily="18" charset="0"/>
              </a:rPr>
              <a:t>Moderselskabets aktionærer		109,019 mio. DKK</a:t>
            </a:r>
            <a:endParaRPr lang="da-DK"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da-DK" sz="2400" dirty="0">
                <a:effectLst/>
                <a:latin typeface="Arial" panose="020B0604020202020204" pitchFamily="34" charset="0"/>
                <a:ea typeface="Times New Roman" panose="02020603050405020304" pitchFamily="18" charset="0"/>
              </a:rPr>
              <a:t>Ikke kontrollerende interesser		  46,665 </a:t>
            </a:r>
            <a:endParaRPr lang="da-DK"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41</a:t>
            </a:fld>
            <a:endParaRPr lang="da-DK" dirty="0"/>
          </a:p>
        </p:txBody>
      </p:sp>
    </p:spTree>
    <p:extLst>
      <p:ext uri="{BB962C8B-B14F-4D97-AF65-F5344CB8AC3E}">
        <p14:creationId xmlns:p14="http://schemas.microsoft.com/office/powerpoint/2010/main" val="4048556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a:latin typeface="Arial" panose="020B0604020202020204" pitchFamily="34" charset="0"/>
                <a:cs typeface="Arial" panose="020B0604020202020204" pitchFamily="34" charset="0"/>
              </a:rPr>
              <a:t>Vejledende </a:t>
            </a:r>
            <a:r>
              <a:rPr lang="da-DK" sz="2800" dirty="0">
                <a:latin typeface="Arial" panose="020B0604020202020204" pitchFamily="34" charset="0"/>
                <a:cs typeface="Arial" panose="020B0604020202020204" pitchFamily="34" charset="0"/>
              </a:rPr>
              <a:t>afstemning om vederlagsrapport</a:t>
            </a:r>
          </a:p>
        </p:txBody>
      </p:sp>
      <p:sp>
        <p:nvSpPr>
          <p:cNvPr id="3" name="Pladsholder til indhold 2"/>
          <p:cNvSpPr>
            <a:spLocks noGrp="1"/>
          </p:cNvSpPr>
          <p:nvPr>
            <p:ph idx="1"/>
          </p:nvPr>
        </p:nvSpPr>
        <p:spPr>
          <a:xfrm>
            <a:off x="323528" y="1052736"/>
            <a:ext cx="8352928" cy="5184576"/>
          </a:xfrm>
        </p:spPr>
        <p:txBody>
          <a:bodyPr/>
          <a:lstStyle/>
          <a:p>
            <a:r>
              <a:rPr lang="da-DK" sz="1800" dirty="0">
                <a:latin typeface="Arial" panose="020B0604020202020204" pitchFamily="34" charset="0"/>
                <a:cs typeface="Arial" panose="020B0604020202020204" pitchFamily="34" charset="0"/>
              </a:rPr>
              <a:t>Bestyrelsen har fremlagt vederlagsrapport og brevstemmerne viser, at ca. % af aktionærerne har godkendt den.</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Vederlagspolitikken skal </a:t>
            </a:r>
            <a:r>
              <a:rPr lang="da-DK" sz="1800" u="sng" dirty="0">
                <a:latin typeface="Arial" panose="020B0604020202020204" pitchFamily="34" charset="0"/>
                <a:cs typeface="Arial" panose="020B0604020202020204" pitchFamily="34" charset="0"/>
              </a:rPr>
              <a:t>tilskynde til en sund og effektiv virksomhed og ikke til overdreven spekulation fo</a:t>
            </a:r>
            <a:r>
              <a:rPr lang="da-DK" sz="1800" dirty="0">
                <a:latin typeface="Arial" panose="020B0604020202020204" pitchFamily="34" charset="0"/>
                <a:cs typeface="Arial" panose="020B0604020202020204" pitchFamily="34" charset="0"/>
              </a:rPr>
              <a:t>r at ledelsen kan begunstige sig på aktionærernes vegne.</a:t>
            </a:r>
          </a:p>
          <a:p>
            <a:r>
              <a:rPr lang="da-DK" sz="1800" dirty="0">
                <a:latin typeface="Arial" panose="020B0604020202020204" pitchFamily="34" charset="0"/>
                <a:cs typeface="Arial" panose="020B0604020202020204" pitchFamily="34" charset="0"/>
              </a:rPr>
              <a:t>Efter ændringer i selskabsloven skal vederlagsrapporten til </a:t>
            </a:r>
            <a:r>
              <a:rPr lang="da-DK" sz="1800" dirty="0" err="1">
                <a:latin typeface="Arial" panose="020B0604020202020204" pitchFamily="34" charset="0"/>
                <a:cs typeface="Arial" panose="020B0604020202020204" pitchFamily="34" charset="0"/>
              </a:rPr>
              <a:t>vejlende</a:t>
            </a:r>
            <a:r>
              <a:rPr lang="da-DK" sz="1800" dirty="0">
                <a:latin typeface="Arial" panose="020B0604020202020204" pitchFamily="34" charset="0"/>
                <a:cs typeface="Arial" panose="020B0604020202020204" pitchFamily="34" charset="0"/>
              </a:rPr>
              <a:t> afstemning på den årlige generalforsamling.</a:t>
            </a:r>
          </a:p>
          <a:p>
            <a:r>
              <a:rPr lang="da-DK" sz="1800" dirty="0">
                <a:latin typeface="Arial" panose="020B0604020202020204" pitchFamily="34" charset="0"/>
                <a:cs typeface="Arial" panose="020B0604020202020204" pitchFamily="34" charset="0"/>
              </a:rPr>
              <a:t>Bestyrelse og direktion modtager udelukkende fast vederlag og har ingen særlige ordninger omkring bonus, aktieoptioner eller honorar ved fratrædelse.</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Bestyrelsen stiller forslag om et grundhonorar som hidtil på DKK 125.000 pr. bestyrelsesmedlem. Som hidtil modtager formanden dobbelt grundhonorar og næstformanden modtager halvanden gange grundhonorar. Bestyrelsen stiller endvidere forslag om, at formanden for revisionsudvalget fortsat modtager honorar på DKK 75.000, -.</a:t>
            </a:r>
          </a:p>
          <a:p>
            <a:r>
              <a:rPr lang="da-DK" sz="1800" dirty="0">
                <a:latin typeface="Arial" panose="020B0604020202020204" pitchFamily="34" charset="0"/>
                <a:cs typeface="Arial" panose="020B0604020202020204" pitchFamily="34" charset="0"/>
              </a:rPr>
              <a:t> </a:t>
            </a:r>
          </a:p>
        </p:txBody>
      </p:sp>
      <p:sp>
        <p:nvSpPr>
          <p:cNvPr id="4" name="Pladsholder til slidenummer 3">
            <a:extLst>
              <a:ext uri="{FF2B5EF4-FFF2-40B4-BE49-F238E27FC236}">
                <a16:creationId xmlns:a16="http://schemas.microsoft.com/office/drawing/2014/main" id="{663AD78A-7D87-4449-A32E-485FA6965D8B}"/>
              </a:ext>
            </a:extLst>
          </p:cNvPr>
          <p:cNvSpPr>
            <a:spLocks noGrp="1"/>
          </p:cNvSpPr>
          <p:nvPr>
            <p:ph type="sldNum" sz="quarter" idx="10"/>
          </p:nvPr>
        </p:nvSpPr>
        <p:spPr/>
        <p:txBody>
          <a:bodyPr/>
          <a:lstStyle/>
          <a:p>
            <a:fld id="{2A5DE2C1-730E-4DF2-964D-B4C61AD91AF6}" type="slidenum">
              <a:rPr lang="da-DK" smtClean="0"/>
              <a:t>42</a:t>
            </a:fld>
            <a:endParaRPr lang="da-DK"/>
          </a:p>
        </p:txBody>
      </p:sp>
    </p:spTree>
    <p:extLst>
      <p:ext uri="{BB962C8B-B14F-4D97-AF65-F5344CB8AC3E}">
        <p14:creationId xmlns:p14="http://schemas.microsoft.com/office/powerpoint/2010/main" val="2644298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338038" y="-23438"/>
            <a:ext cx="8688387" cy="854075"/>
          </a:xfrm>
        </p:spPr>
        <p:txBody>
          <a:bodyPr/>
          <a:lstStyle/>
          <a:p>
            <a:pPr>
              <a:defRPr/>
            </a:pPr>
            <a:br>
              <a:rPr lang="da-DK" dirty="0"/>
            </a:br>
            <a:r>
              <a:rPr lang="da-DK" sz="3200" dirty="0">
                <a:latin typeface="Arial" panose="020B0604020202020204" pitchFamily="34" charset="0"/>
                <a:cs typeface="Arial" panose="020B0604020202020204" pitchFamily="34" charset="0"/>
              </a:rPr>
              <a:t>Bestyrelsen foreslår genvalg af:</a:t>
            </a:r>
            <a:endParaRPr lang="en-US" sz="3200" dirty="0">
              <a:latin typeface="Arial" panose="020B0604020202020204" pitchFamily="34" charset="0"/>
              <a:cs typeface="Arial" panose="020B0604020202020204" pitchFamily="34" charset="0"/>
            </a:endParaRPr>
          </a:p>
        </p:txBody>
      </p:sp>
      <p:sp>
        <p:nvSpPr>
          <p:cNvPr id="39947" name="Text Box 11"/>
          <p:cNvSpPr txBox="1">
            <a:spLocks noChangeArrowheads="1"/>
          </p:cNvSpPr>
          <p:nvPr/>
        </p:nvSpPr>
        <p:spPr bwMode="auto">
          <a:xfrm>
            <a:off x="3737318" y="883765"/>
            <a:ext cx="1937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Torben Hjort,</a:t>
            </a:r>
          </a:p>
          <a:p>
            <a:pPr eaLnBrk="1" hangingPunct="1"/>
            <a:r>
              <a:rPr lang="da-DK" sz="1400" dirty="0">
                <a:solidFill>
                  <a:srgbClr val="000000"/>
                </a:solidFill>
                <a:latin typeface="Verdana" pitchFamily="34" charset="0"/>
              </a:rPr>
              <a:t>Bestyrelsesmedlem</a:t>
            </a:r>
            <a:endParaRPr lang="en-US" sz="1400" dirty="0">
              <a:solidFill>
                <a:srgbClr val="000000"/>
              </a:solidFill>
              <a:latin typeface="Verdana" pitchFamily="34" charset="0"/>
            </a:endParaRPr>
          </a:p>
        </p:txBody>
      </p:sp>
      <p:sp>
        <p:nvSpPr>
          <p:cNvPr id="39952" name="Text Box 6"/>
          <p:cNvSpPr txBox="1">
            <a:spLocks noChangeArrowheads="1"/>
          </p:cNvSpPr>
          <p:nvPr/>
        </p:nvSpPr>
        <p:spPr bwMode="auto">
          <a:xfrm>
            <a:off x="63431" y="830637"/>
            <a:ext cx="211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Flemming Lindeløv,</a:t>
            </a:r>
          </a:p>
          <a:p>
            <a:pPr eaLnBrk="1" hangingPunct="1"/>
            <a:r>
              <a:rPr lang="da-DK" sz="1400" dirty="0">
                <a:solidFill>
                  <a:srgbClr val="000000"/>
                </a:solidFill>
                <a:latin typeface="Verdana" pitchFamily="34" charset="0"/>
              </a:rPr>
              <a:t>Bestyrelsesformand</a:t>
            </a:r>
            <a:endParaRPr lang="en-US" sz="1400" dirty="0">
              <a:solidFill>
                <a:srgbClr val="000000"/>
              </a:solidFill>
              <a:latin typeface="Verdana" pitchFamily="34" charset="0"/>
            </a:endParaRPr>
          </a:p>
        </p:txBody>
      </p:sp>
      <p:sp>
        <p:nvSpPr>
          <p:cNvPr id="19" name="Text Box 14"/>
          <p:cNvSpPr txBox="1">
            <a:spLocks noChangeArrowheads="1"/>
          </p:cNvSpPr>
          <p:nvPr/>
        </p:nvSpPr>
        <p:spPr bwMode="auto">
          <a:xfrm>
            <a:off x="2181523" y="826317"/>
            <a:ext cx="1410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Knud Hjorth,</a:t>
            </a:r>
          </a:p>
          <a:p>
            <a:pPr eaLnBrk="1" hangingPunct="1"/>
            <a:r>
              <a:rPr lang="da-DK" sz="1400" dirty="0">
                <a:solidFill>
                  <a:srgbClr val="000000"/>
                </a:solidFill>
                <a:latin typeface="Verdana" pitchFamily="34" charset="0"/>
              </a:rPr>
              <a:t>Næstformand</a:t>
            </a:r>
            <a:endParaRPr lang="en-US" sz="1400" dirty="0">
              <a:solidFill>
                <a:srgbClr val="000000"/>
              </a:solidFill>
              <a:latin typeface="Verdana" pitchFamily="34" charset="0"/>
            </a:endParaRPr>
          </a:p>
        </p:txBody>
      </p:sp>
      <p:sp>
        <p:nvSpPr>
          <p:cNvPr id="2" name="Pladsholder til slidenummer 1">
            <a:extLst>
              <a:ext uri="{FF2B5EF4-FFF2-40B4-BE49-F238E27FC236}">
                <a16:creationId xmlns:a16="http://schemas.microsoft.com/office/drawing/2014/main" id="{AABE5FEF-E962-4E0F-A9EC-57D3CC4EAC60}"/>
              </a:ext>
            </a:extLst>
          </p:cNvPr>
          <p:cNvSpPr>
            <a:spLocks noGrp="1"/>
          </p:cNvSpPr>
          <p:nvPr>
            <p:ph type="sldNum" sz="quarter" idx="10"/>
          </p:nvPr>
        </p:nvSpPr>
        <p:spPr>
          <a:xfrm>
            <a:off x="8244408" y="6448431"/>
            <a:ext cx="588785" cy="326161"/>
          </a:xfrm>
        </p:spPr>
        <p:txBody>
          <a:bodyPr/>
          <a:lstStyle/>
          <a:p>
            <a:fld id="{2A5DE2C1-730E-4DF2-964D-B4C61AD91AF6}" type="slidenum">
              <a:rPr lang="da-DK" smtClean="0"/>
              <a:t>43</a:t>
            </a:fld>
            <a:endParaRPr lang="da-DK" dirty="0"/>
          </a:p>
        </p:txBody>
      </p:sp>
      <p:sp>
        <p:nvSpPr>
          <p:cNvPr id="13" name="Text Box 11">
            <a:extLst>
              <a:ext uri="{FF2B5EF4-FFF2-40B4-BE49-F238E27FC236}">
                <a16:creationId xmlns:a16="http://schemas.microsoft.com/office/drawing/2014/main" id="{794E4138-ADC5-462C-96F2-FF1293C7842A}"/>
              </a:ext>
            </a:extLst>
          </p:cNvPr>
          <p:cNvSpPr txBox="1">
            <a:spLocks noChangeArrowheads="1"/>
          </p:cNvSpPr>
          <p:nvPr/>
        </p:nvSpPr>
        <p:spPr bwMode="auto">
          <a:xfrm>
            <a:off x="5787748" y="893300"/>
            <a:ext cx="204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Marie Vinther Møller,</a:t>
            </a:r>
          </a:p>
          <a:p>
            <a:pPr eaLnBrk="1" hangingPunct="1"/>
            <a:r>
              <a:rPr lang="da-DK" sz="1400" dirty="0">
                <a:solidFill>
                  <a:srgbClr val="000000"/>
                </a:solidFill>
                <a:latin typeface="Verdana" pitchFamily="34" charset="0"/>
              </a:rPr>
              <a:t>Bestyrelsesmedlem</a:t>
            </a:r>
            <a:endParaRPr lang="en-US" sz="1400" dirty="0">
              <a:solidFill>
                <a:srgbClr val="000000"/>
              </a:solidFill>
              <a:latin typeface="Verdana" pitchFamily="34" charset="0"/>
            </a:endParaRPr>
          </a:p>
        </p:txBody>
      </p:sp>
      <p:pic>
        <p:nvPicPr>
          <p:cNvPr id="15" name="Billede 14">
            <a:extLst>
              <a:ext uri="{FF2B5EF4-FFF2-40B4-BE49-F238E27FC236}">
                <a16:creationId xmlns:a16="http://schemas.microsoft.com/office/drawing/2014/main" id="{4FD957F1-FC63-43EA-9B8D-67B42413E7C4}"/>
              </a:ext>
            </a:extLst>
          </p:cNvPr>
          <p:cNvPicPr>
            <a:picLocks noChangeAspect="1"/>
          </p:cNvPicPr>
          <p:nvPr/>
        </p:nvPicPr>
        <p:blipFill>
          <a:blip r:embed="rId3"/>
          <a:stretch>
            <a:fillRect/>
          </a:stretch>
        </p:blipFill>
        <p:spPr>
          <a:xfrm>
            <a:off x="6177511" y="1460055"/>
            <a:ext cx="1261673" cy="5301208"/>
          </a:xfrm>
          <a:prstGeom prst="rect">
            <a:avLst/>
          </a:prstGeom>
        </p:spPr>
      </p:pic>
      <p:pic>
        <p:nvPicPr>
          <p:cNvPr id="17" name="Billede 16">
            <a:extLst>
              <a:ext uri="{FF2B5EF4-FFF2-40B4-BE49-F238E27FC236}">
                <a16:creationId xmlns:a16="http://schemas.microsoft.com/office/drawing/2014/main" id="{6BBD1B8B-4F94-49EB-A023-6853CE84432E}"/>
              </a:ext>
            </a:extLst>
          </p:cNvPr>
          <p:cNvPicPr>
            <a:picLocks noChangeAspect="1"/>
          </p:cNvPicPr>
          <p:nvPr/>
        </p:nvPicPr>
        <p:blipFill>
          <a:blip r:embed="rId4"/>
          <a:stretch>
            <a:fillRect/>
          </a:stretch>
        </p:blipFill>
        <p:spPr>
          <a:xfrm>
            <a:off x="3800153" y="1556791"/>
            <a:ext cx="1751361" cy="5286375"/>
          </a:xfrm>
          <a:prstGeom prst="rect">
            <a:avLst/>
          </a:prstGeom>
        </p:spPr>
      </p:pic>
      <p:pic>
        <p:nvPicPr>
          <p:cNvPr id="20" name="Billede 19">
            <a:extLst>
              <a:ext uri="{FF2B5EF4-FFF2-40B4-BE49-F238E27FC236}">
                <a16:creationId xmlns:a16="http://schemas.microsoft.com/office/drawing/2014/main" id="{E93FF685-BA97-4C42-B5B8-0A47877AAEF5}"/>
              </a:ext>
            </a:extLst>
          </p:cNvPr>
          <p:cNvPicPr>
            <a:picLocks noChangeAspect="1"/>
          </p:cNvPicPr>
          <p:nvPr/>
        </p:nvPicPr>
        <p:blipFill>
          <a:blip r:embed="rId5"/>
          <a:stretch>
            <a:fillRect/>
          </a:stretch>
        </p:blipFill>
        <p:spPr>
          <a:xfrm>
            <a:off x="2070966" y="1406985"/>
            <a:ext cx="1521521" cy="5445603"/>
          </a:xfrm>
          <a:prstGeom prst="rect">
            <a:avLst/>
          </a:prstGeom>
        </p:spPr>
      </p:pic>
      <p:pic>
        <p:nvPicPr>
          <p:cNvPr id="22" name="Billede 21">
            <a:extLst>
              <a:ext uri="{FF2B5EF4-FFF2-40B4-BE49-F238E27FC236}">
                <a16:creationId xmlns:a16="http://schemas.microsoft.com/office/drawing/2014/main" id="{4E158ECB-DD8B-4000-B7A2-9339BA8FD9B0}"/>
              </a:ext>
            </a:extLst>
          </p:cNvPr>
          <p:cNvPicPr>
            <a:picLocks noChangeAspect="1"/>
          </p:cNvPicPr>
          <p:nvPr/>
        </p:nvPicPr>
        <p:blipFill>
          <a:blip r:embed="rId6"/>
          <a:stretch>
            <a:fillRect/>
          </a:stretch>
        </p:blipFill>
        <p:spPr>
          <a:xfrm>
            <a:off x="81875" y="1332447"/>
            <a:ext cx="1781424" cy="5556425"/>
          </a:xfrm>
          <a:prstGeom prst="rect">
            <a:avLst/>
          </a:prstGeom>
        </p:spPr>
      </p:pic>
    </p:spTree>
    <p:extLst>
      <p:ext uri="{BB962C8B-B14F-4D97-AF65-F5344CB8AC3E}">
        <p14:creationId xmlns:p14="http://schemas.microsoft.com/office/powerpoint/2010/main" val="300020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Valg af revisor</a:t>
            </a:r>
          </a:p>
        </p:txBody>
      </p:sp>
      <p:sp>
        <p:nvSpPr>
          <p:cNvPr id="38915" name="Rectangle 3"/>
          <p:cNvSpPr>
            <a:spLocks noGrp="1" noChangeArrowheads="1"/>
          </p:cNvSpPr>
          <p:nvPr>
            <p:ph type="body" idx="1"/>
          </p:nvPr>
        </p:nvSpPr>
        <p:spPr bwMode="auto">
          <a:xfrm>
            <a:off x="107504" y="692696"/>
            <a:ext cx="7920880"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sz="2400" dirty="0"/>
          </a:p>
          <a:p>
            <a:r>
              <a:rPr lang="da-DK" sz="2400" dirty="0"/>
              <a:t> </a:t>
            </a:r>
            <a:r>
              <a:rPr lang="da-DK" dirty="0">
                <a:latin typeface="Arial" panose="020B0604020202020204" pitchFamily="34" charset="0"/>
                <a:cs typeface="Arial" panose="020B0604020202020204" pitchFamily="34" charset="0"/>
              </a:rPr>
              <a:t>Bestyrelsen foreslår genvalg af EY P/S</a:t>
            </a:r>
          </a:p>
          <a:p>
            <a:pPr marL="270510">
              <a:lnSpc>
                <a:spcPct val="115000"/>
              </a:lnSpc>
              <a:spcAft>
                <a:spcPts val="1000"/>
              </a:spcAft>
            </a:pPr>
            <a:r>
              <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Bestyrelsen foreslår genvalg af Ernst &amp; Young P/S som revisor på baggrund af en indstilling fra selskabets revisionsudvalg.</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a:lnSpc>
                <a:spcPct val="115000"/>
              </a:lnSpc>
              <a:spcAft>
                <a:spcPts val="1000"/>
              </a:spcAft>
            </a:pPr>
            <a:r>
              <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Revisionsudvalget er ikke blevet påvirket af tredjeparter og har ikke været underlagt aftale med tredjepart, som begrænser generalforsamlingens valg til visse revisorer eller revisionsfirmaer.    </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44</a:t>
            </a:fld>
            <a:endParaRPr lang="da-DK" sz="1600" dirty="0"/>
          </a:p>
        </p:txBody>
      </p:sp>
      <p:sp>
        <p:nvSpPr>
          <p:cNvPr id="2" name="Pladsholder til slidenummer 1">
            <a:extLst>
              <a:ext uri="{FF2B5EF4-FFF2-40B4-BE49-F238E27FC236}">
                <a16:creationId xmlns:a16="http://schemas.microsoft.com/office/drawing/2014/main" id="{B7E4323F-DA47-4A6A-8BDC-237ED47417E9}"/>
              </a:ext>
            </a:extLst>
          </p:cNvPr>
          <p:cNvSpPr>
            <a:spLocks noGrp="1"/>
          </p:cNvSpPr>
          <p:nvPr>
            <p:ph type="sldNum" sz="quarter" idx="10"/>
          </p:nvPr>
        </p:nvSpPr>
        <p:spPr/>
        <p:txBody>
          <a:bodyPr/>
          <a:lstStyle/>
          <a:p>
            <a:endParaRPr lang="da-DK"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Ændring af vedtægternes § 11.3</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45</a:t>
            </a:fld>
            <a:endParaRPr lang="da-DK"/>
          </a:p>
        </p:txBody>
      </p:sp>
    </p:spTree>
    <p:extLst>
      <p:ext uri="{BB962C8B-B14F-4D97-AF65-F5344CB8AC3E}">
        <p14:creationId xmlns:p14="http://schemas.microsoft.com/office/powerpoint/2010/main" val="1406474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dirty="0">
                <a:latin typeface="Arial" panose="020B0604020202020204" pitchFamily="34" charset="0"/>
                <a:cs typeface="Arial" panose="020B0604020202020204" pitchFamily="34" charset="0"/>
              </a:rPr>
              <a:t>Bemyndigelse til erhvervelse af egne aktier</a:t>
            </a:r>
          </a:p>
        </p:txBody>
      </p:sp>
      <p:sp>
        <p:nvSpPr>
          <p:cNvPr id="34819" name="Rectangle 3"/>
          <p:cNvSpPr>
            <a:spLocks noGrp="1" noChangeArrowheads="1"/>
          </p:cNvSpPr>
          <p:nvPr>
            <p:ph type="body" idx="1"/>
          </p:nvPr>
        </p:nvSpPr>
        <p:spPr bwMode="auto">
          <a:xfrm>
            <a:off x="323528" y="1052736"/>
            <a:ext cx="82296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bestyrelsen bemyndiges til i perioden frem til 1. april 2028 at lade selskabet erhverve egne aktier. Det samlede antal egne aktier må ikke overstige 15% af selskabets samlede pålydende aktiekapital, og vederlaget må ikke fravige den på erhvervelsestidspunktet fastsatte kurs på Nasdaq Copenhagen A/S med mere end 5 %.</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Forslaget er en forlængelse af den nuværende bemyndigelse, som udløber 1.4.2027</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tilrettelæggelse af selskabets kapitalstruktur.</a:t>
            </a:r>
          </a:p>
          <a:p>
            <a:pPr marL="0" indent="0">
              <a:buNone/>
            </a:pPr>
            <a:r>
              <a:rPr lang="da-DK" sz="2000" b="1" dirty="0">
                <a:latin typeface="Arial" panose="020B0604020202020204" pitchFamily="34" charset="0"/>
                <a:cs typeface="Arial" panose="020B0604020202020204" pitchFamily="34" charset="0"/>
              </a:rPr>
              <a:t> </a:t>
            </a:r>
            <a:endParaRPr lang="da-DK" sz="20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46</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47</a:t>
            </a:fld>
            <a:endParaRPr lang="da-DK"/>
          </a:p>
        </p:txBody>
      </p:sp>
    </p:spTree>
    <p:extLst>
      <p:ext uri="{BB962C8B-B14F-4D97-AF65-F5344CB8AC3E}">
        <p14:creationId xmlns:p14="http://schemas.microsoft.com/office/powerpoint/2010/main" val="1953734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374848" y="1417638"/>
            <a:ext cx="8229600" cy="6115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forlænge og forhøje de eksisterende bemyndigelser til kapitalforhøjelse i vedtægternes pkt. 5.6 (fortegningsretsemissioner) og pkt. 5.7 (rettede emissioner).</a:t>
            </a:r>
          </a:p>
          <a:p>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Forslaget er en forlængelse af tidligere bemyndigelse, der udløber i 1.4.2027</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sikring af selskabets kapitalberedskab.</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Vedtægternes pkt. 5.6 og 5.7 foreslås ændret således at de har følgende ordlyd:</a:t>
            </a: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48</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5.6 har herefter følgende ordlyd:  </a:t>
            </a:r>
          </a:p>
          <a:p>
            <a:pPr marL="0" indent="0">
              <a:buNone/>
            </a:pPr>
            <a:r>
              <a:rPr lang="da-DK" sz="1600" dirty="0">
                <a:latin typeface="Arial" panose="020B0604020202020204" pitchFamily="34" charset="0"/>
                <a:cs typeface="Arial" panose="020B0604020202020204" pitchFamily="34" charset="0"/>
              </a:rPr>
              <a:t>”</a:t>
            </a:r>
            <a:r>
              <a:rPr lang="da-DK" i="1" dirty="0"/>
              <a:t> </a:t>
            </a:r>
            <a:r>
              <a:rPr lang="da-DK" sz="2000" i="1" dirty="0">
                <a:latin typeface="Arial" panose="020B0604020202020204" pitchFamily="34" charset="0"/>
                <a:cs typeface="Arial" panose="020B0604020202020204" pitchFamily="34" charset="0"/>
              </a:rPr>
              <a:t>Bestyrelsen er indtil den 1.4.2028 bemyndiget til ad en eller flere omgange at forhøje aktiekapitalen med indtil nominelt 37.933.000 kr. aktier (svarende til 758.660 aktier a DKK 50 pr. aktie) ved tegning af nye aktier til markedskurs eller en lavere kurs, som fastsat af bestyrelsen, dog ikke under kurs pari. Forhøjelsen kan ske såvel ved kontant indbetaling, som på anden måde. Delvis indbetaling er ikke muligt. De eksisterende aktionærer skal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49</a:t>
            </a:fld>
            <a:endParaRPr lang="da-DK" sz="1600" dirty="0"/>
          </a:p>
        </p:txBody>
      </p:sp>
      <p:sp>
        <p:nvSpPr>
          <p:cNvPr id="2" name="Pladsholder til slidenummer 1">
            <a:extLst>
              <a:ext uri="{FF2B5EF4-FFF2-40B4-BE49-F238E27FC236}">
                <a16:creationId xmlns:a16="http://schemas.microsoft.com/office/drawing/2014/main" id="{FD55AE77-7AD6-4620-B81A-DDB35C41A4A4}"/>
              </a:ext>
            </a:extLst>
          </p:cNvPr>
          <p:cNvSpPr>
            <a:spLocks noGrp="1"/>
          </p:cNvSpPr>
          <p:nvPr>
            <p:ph type="sldNum" sz="quarter" idx="10"/>
          </p:nvPr>
        </p:nvSpPr>
        <p:spPr/>
        <p:txBody>
          <a:bodyPr/>
          <a:lstStyle/>
          <a:p>
            <a:fld id="{2A5DE2C1-730E-4DF2-964D-B4C61AD91AF6}" type="slidenum">
              <a:rPr lang="da-DK" smtClean="0"/>
              <a:t>49</a:t>
            </a:fld>
            <a:endParaRPr lang="da-DK"/>
          </a:p>
        </p:txBody>
      </p:sp>
    </p:spTree>
    <p:extLst>
      <p:ext uri="{BB962C8B-B14F-4D97-AF65-F5344CB8AC3E}">
        <p14:creationId xmlns:p14="http://schemas.microsoft.com/office/powerpoint/2010/main" val="84298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Formandens beretning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4525963"/>
          </a:xfrm>
        </p:spPr>
        <p:txBody>
          <a:bodyPr/>
          <a:lstStyle/>
          <a:p>
            <a:r>
              <a:rPr lang="da-DK" sz="2800" dirty="0">
                <a:latin typeface="Arial" panose="020B0604020202020204" pitchFamily="34" charset="0"/>
                <a:cs typeface="Arial" panose="020B0604020202020204" pitchFamily="34" charset="0"/>
              </a:rPr>
              <a:t>Et helt nyt verdensbillede </a:t>
            </a:r>
            <a:r>
              <a:rPr lang="da-DK" sz="1800" dirty="0">
                <a:latin typeface="Arial" panose="020B0604020202020204" pitchFamily="34" charset="0"/>
                <a:cs typeface="Arial" panose="020B0604020202020204" pitchFamily="34" charset="0"/>
              </a:rPr>
              <a:t>(inflation, krig, energipriser </a:t>
            </a:r>
            <a:r>
              <a:rPr lang="da-DK" sz="1800" dirty="0" err="1">
                <a:latin typeface="Arial" panose="020B0604020202020204" pitchFamily="34" charset="0"/>
                <a:cs typeface="Arial" panose="020B0604020202020204" pitchFamily="34" charset="0"/>
              </a:rPr>
              <a:t>osv</a:t>
            </a:r>
            <a:r>
              <a:rPr lang="da-DK" sz="1800" dirty="0">
                <a:latin typeface="Arial" panose="020B0604020202020204" pitchFamily="34" charset="0"/>
                <a:cs typeface="Arial" panose="020B0604020202020204" pitchFamily="34" charset="0"/>
              </a:rPr>
              <a:t>)</a:t>
            </a:r>
            <a:endParaRPr lang="da-DK" sz="2800" dirty="0">
              <a:latin typeface="Arial" panose="020B0604020202020204" pitchFamily="34" charset="0"/>
              <a:cs typeface="Arial" panose="020B0604020202020204" pitchFamily="34" charset="0"/>
            </a:endParaRPr>
          </a:p>
          <a:p>
            <a:r>
              <a:rPr lang="da-DK" sz="2800" dirty="0">
                <a:latin typeface="Arial" panose="020B0604020202020204" pitchFamily="34" charset="0"/>
                <a:cs typeface="Arial" panose="020B0604020202020204" pitchFamily="34" charset="0"/>
              </a:rPr>
              <a:t>Vores forretningsmodel i et nyt verdensbillede </a:t>
            </a:r>
            <a:r>
              <a:rPr lang="da-DK" sz="1800" dirty="0">
                <a:latin typeface="Arial" panose="020B0604020202020204" pitchFamily="34" charset="0"/>
                <a:cs typeface="Arial" panose="020B0604020202020204" pitchFamily="34" charset="0"/>
              </a:rPr>
              <a:t>(fortsat lav tomgang, kom pænt igennem Corona-perioden, stabilitet)</a:t>
            </a:r>
          </a:p>
          <a:p>
            <a:r>
              <a:rPr lang="da-DK" sz="2800" dirty="0">
                <a:latin typeface="Arial" panose="020B0604020202020204" pitchFamily="34" charset="0"/>
                <a:cs typeface="Arial" panose="020B0604020202020204" pitchFamily="34" charset="0"/>
              </a:rPr>
              <a:t>Værdiskabelse i selskabet fortsætter</a:t>
            </a:r>
          </a:p>
          <a:p>
            <a:r>
              <a:rPr lang="da-DK" sz="2800" dirty="0">
                <a:latin typeface="Arial" panose="020B0604020202020204" pitchFamily="34" charset="0"/>
                <a:cs typeface="Arial" panose="020B0604020202020204" pitchFamily="34" charset="0"/>
              </a:rPr>
              <a:t>Bestyrelsens arbejde, herunder evaluering af bestyrelsens indsats </a:t>
            </a:r>
            <a:r>
              <a:rPr lang="da-DK" sz="1800" dirty="0">
                <a:latin typeface="Arial" panose="020B0604020202020204" pitchFamily="34" charset="0"/>
                <a:cs typeface="Arial" panose="020B0604020202020204" pitchFamily="34" charset="0"/>
              </a:rPr>
              <a:t>(uddybes senere)</a:t>
            </a:r>
            <a:endParaRPr lang="da-DK" sz="2800" dirty="0">
              <a:latin typeface="Arial" panose="020B0604020202020204" pitchFamily="34" charset="0"/>
              <a:cs typeface="Arial" panose="020B0604020202020204" pitchFamily="34" charset="0"/>
            </a:endParaRPr>
          </a:p>
          <a:p>
            <a:r>
              <a:rPr lang="da-DK" sz="2800" dirty="0" err="1">
                <a:latin typeface="Arial" panose="020B0604020202020204" pitchFamily="34" charset="0"/>
                <a:cs typeface="Arial" panose="020B0604020202020204" pitchFamily="34" charset="0"/>
              </a:rPr>
              <a:t>Corporate</a:t>
            </a:r>
            <a:r>
              <a:rPr lang="da-DK" sz="2800" dirty="0">
                <a:latin typeface="Arial" panose="020B0604020202020204" pitchFamily="34" charset="0"/>
                <a:cs typeface="Arial" panose="020B0604020202020204" pitchFamily="34" charset="0"/>
              </a:rPr>
              <a:t> </a:t>
            </a:r>
            <a:r>
              <a:rPr lang="da-DK" sz="2800" dirty="0" err="1">
                <a:latin typeface="Arial" panose="020B0604020202020204" pitchFamily="34" charset="0"/>
                <a:cs typeface="Arial" panose="020B0604020202020204" pitchFamily="34" charset="0"/>
              </a:rPr>
              <a:t>Governance</a:t>
            </a:r>
            <a:r>
              <a:rPr lang="da-DK" sz="2800" dirty="0">
                <a:latin typeface="Arial" panose="020B0604020202020204" pitchFamily="34" charset="0"/>
                <a:cs typeface="Arial" panose="020B0604020202020204" pitchFamily="34" charset="0"/>
              </a:rPr>
              <a:t>/God selskabsledelse</a:t>
            </a:r>
          </a:p>
          <a:p>
            <a:r>
              <a:rPr lang="da-DK" sz="2800" dirty="0">
                <a:latin typeface="Arial" panose="020B0604020202020204" pitchFamily="34" charset="0"/>
                <a:cs typeface="Arial" panose="020B0604020202020204" pitchFamily="34" charset="0"/>
              </a:rPr>
              <a:t>Bæredygtighed og ESG</a:t>
            </a:r>
          </a:p>
          <a:p>
            <a:r>
              <a:rPr lang="da-DK" sz="2800" dirty="0">
                <a:latin typeface="Arial" panose="020B0604020202020204" pitchFamily="34" charset="0"/>
                <a:cs typeface="Arial" panose="020B0604020202020204" pitchFamily="34" charset="0"/>
              </a:rPr>
              <a:t>Aarhus Ø </a:t>
            </a:r>
            <a:r>
              <a:rPr lang="da-DK" sz="1800" dirty="0">
                <a:latin typeface="Arial" panose="020B0604020202020204" pitchFamily="34" charset="0"/>
                <a:cs typeface="Arial" panose="020B0604020202020204" pitchFamily="34" charset="0"/>
              </a:rPr>
              <a:t>(uddybes senere)</a:t>
            </a:r>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8460175" y="6390852"/>
            <a:ext cx="683096" cy="385018"/>
          </a:xfrm>
        </p:spPr>
        <p:txBody>
          <a:bodyPr/>
          <a:lstStyle/>
          <a:p>
            <a:fld id="{2A5DE2C1-730E-4DF2-964D-B4C61AD91AF6}" type="slidenum">
              <a:rPr lang="da-DK" smtClean="0"/>
              <a:t>5</a:t>
            </a:fld>
            <a:endParaRPr lang="da-DK" dirty="0"/>
          </a:p>
        </p:txBody>
      </p:sp>
    </p:spTree>
    <p:extLst>
      <p:ext uri="{BB962C8B-B14F-4D97-AF65-F5344CB8AC3E}">
        <p14:creationId xmlns:p14="http://schemas.microsoft.com/office/powerpoint/2010/main" val="115349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5.7 har herefter følgende ordlyd:  </a:t>
            </a:r>
          </a:p>
          <a:p>
            <a:r>
              <a:rPr lang="da-DK" sz="2000" i="1" dirty="0">
                <a:latin typeface="Arial" panose="020B0604020202020204" pitchFamily="34" charset="0"/>
                <a:cs typeface="Arial" panose="020B0604020202020204" pitchFamily="34" charset="0"/>
              </a:rPr>
              <a:t> Bestyrelsen er indtil den 1.4.2028 bemyndiget til ad en eller flere omgange at forhøje aktiekapitalen med indtil nominelt DKK 37.933,000 (svarende til 758.660 aktier a DKK 50 pr. aktie) ved tegning af nye aktier til en kurs, der ikke er lavere end markedskursen. Forhøjelsen skal ske ved kontant indbetaling. Delvis indbetaling er ikke muligt. De eksisterende aktionærer skal ikke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50</a:t>
            </a:fld>
            <a:endParaRPr lang="da-DK" sz="1600" dirty="0"/>
          </a:p>
        </p:txBody>
      </p:sp>
      <p:sp>
        <p:nvSpPr>
          <p:cNvPr id="2" name="Pladsholder til slidenummer 1">
            <a:extLst>
              <a:ext uri="{FF2B5EF4-FFF2-40B4-BE49-F238E27FC236}">
                <a16:creationId xmlns:a16="http://schemas.microsoft.com/office/drawing/2014/main" id="{9940CCF2-D4AC-4FE8-8730-322E488B45CC}"/>
              </a:ext>
            </a:extLst>
          </p:cNvPr>
          <p:cNvSpPr>
            <a:spLocks noGrp="1"/>
          </p:cNvSpPr>
          <p:nvPr>
            <p:ph type="sldNum" sz="quarter" idx="10"/>
          </p:nvPr>
        </p:nvSpPr>
        <p:spPr/>
        <p:txBody>
          <a:bodyPr/>
          <a:lstStyle/>
          <a:p>
            <a:fld id="{2A5DE2C1-730E-4DF2-964D-B4C61AD91AF6}" type="slidenum">
              <a:rPr lang="da-DK" smtClean="0"/>
              <a:t>50</a:t>
            </a:fld>
            <a:endParaRPr lang="da-DK"/>
          </a:p>
        </p:txBody>
      </p:sp>
    </p:spTree>
    <p:extLst>
      <p:ext uri="{BB962C8B-B14F-4D97-AF65-F5344CB8AC3E}">
        <p14:creationId xmlns:p14="http://schemas.microsoft.com/office/powerpoint/2010/main" val="381190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51</a:t>
            </a:fld>
            <a:endParaRPr lang="da-DK"/>
          </a:p>
        </p:txBody>
      </p:sp>
    </p:spTree>
    <p:extLst>
      <p:ext uri="{BB962C8B-B14F-4D97-AF65-F5344CB8AC3E}">
        <p14:creationId xmlns:p14="http://schemas.microsoft.com/office/powerpoint/2010/main" val="667945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52</a:t>
            </a:fld>
            <a:endParaRPr lang="da-DK"/>
          </a:p>
        </p:txBody>
      </p:sp>
    </p:spTree>
    <p:extLst>
      <p:ext uri="{BB962C8B-B14F-4D97-AF65-F5344CB8AC3E}">
        <p14:creationId xmlns:p14="http://schemas.microsoft.com/office/powerpoint/2010/main" val="7177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a:extLst>
              <a:ext uri="{FF2B5EF4-FFF2-40B4-BE49-F238E27FC236}">
                <a16:creationId xmlns:a16="http://schemas.microsoft.com/office/drawing/2014/main" id="{4FF2C029-5AEB-4EE8-9928-764141BC19B1}"/>
              </a:ext>
            </a:extLst>
          </p:cNvPr>
          <p:cNvSpPr>
            <a:spLocks noGrp="1"/>
          </p:cNvSpPr>
          <p:nvPr>
            <p:ph type="subTitle" idx="1"/>
          </p:nvPr>
        </p:nvSpPr>
        <p:spPr>
          <a:xfrm>
            <a:off x="1259632" y="2276872"/>
            <a:ext cx="6912768" cy="2304256"/>
          </a:xfrm>
        </p:spPr>
        <p:txBody>
          <a:bodyPr/>
          <a:lstStyle/>
          <a:p>
            <a:r>
              <a:rPr lang="da-DK" sz="4800" dirty="0"/>
              <a:t>Backup</a:t>
            </a:r>
          </a:p>
        </p:txBody>
      </p:sp>
      <p:sp>
        <p:nvSpPr>
          <p:cNvPr id="2" name="Pladsholder til slidenummer 1">
            <a:extLst>
              <a:ext uri="{FF2B5EF4-FFF2-40B4-BE49-F238E27FC236}">
                <a16:creationId xmlns:a16="http://schemas.microsoft.com/office/drawing/2014/main" id="{E1B6F8D1-3D75-469A-B2DD-D474F9ED75EC}"/>
              </a:ext>
            </a:extLst>
          </p:cNvPr>
          <p:cNvSpPr>
            <a:spLocks noGrp="1"/>
          </p:cNvSpPr>
          <p:nvPr>
            <p:ph type="sldNum" sz="quarter" idx="10"/>
          </p:nvPr>
        </p:nvSpPr>
        <p:spPr/>
        <p:txBody>
          <a:bodyPr/>
          <a:lstStyle/>
          <a:p>
            <a:fld id="{2A5DE2C1-730E-4DF2-964D-B4C61AD91AF6}" type="slidenum">
              <a:rPr lang="da-DK" smtClean="0"/>
              <a:t>53</a:t>
            </a:fld>
            <a:endParaRPr lang="da-DK"/>
          </a:p>
        </p:txBody>
      </p:sp>
    </p:spTree>
    <p:extLst>
      <p:ext uri="{BB962C8B-B14F-4D97-AF65-F5344CB8AC3E}">
        <p14:creationId xmlns:p14="http://schemas.microsoft.com/office/powerpoint/2010/main" val="3804082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209F28DC-D04E-D879-AE14-085A33B4EAFE}"/>
              </a:ext>
            </a:extLst>
          </p:cNvPr>
          <p:cNvSpPr>
            <a:spLocks noGrp="1"/>
          </p:cNvSpPr>
          <p:nvPr>
            <p:ph type="sldNum" sz="quarter" idx="10"/>
          </p:nvPr>
        </p:nvSpPr>
        <p:spPr/>
        <p:txBody>
          <a:bodyPr/>
          <a:lstStyle/>
          <a:p>
            <a:fld id="{2A5DE2C1-730E-4DF2-964D-B4C61AD91AF6}" type="slidenum">
              <a:rPr lang="da-DK" smtClean="0"/>
              <a:t>54</a:t>
            </a:fld>
            <a:endParaRPr lang="da-DK" dirty="0"/>
          </a:p>
        </p:txBody>
      </p:sp>
      <p:pic>
        <p:nvPicPr>
          <p:cNvPr id="6" name="Billede 5">
            <a:extLst>
              <a:ext uri="{FF2B5EF4-FFF2-40B4-BE49-F238E27FC236}">
                <a16:creationId xmlns:a16="http://schemas.microsoft.com/office/drawing/2014/main" id="{E874C1B7-AB2A-F457-5F9D-0A99D86962AF}"/>
              </a:ext>
            </a:extLst>
          </p:cNvPr>
          <p:cNvPicPr>
            <a:picLocks noChangeAspect="1"/>
          </p:cNvPicPr>
          <p:nvPr/>
        </p:nvPicPr>
        <p:blipFill>
          <a:blip r:embed="rId2"/>
          <a:stretch>
            <a:fillRect/>
          </a:stretch>
        </p:blipFill>
        <p:spPr>
          <a:xfrm>
            <a:off x="755576" y="1340768"/>
            <a:ext cx="6820491" cy="5265876"/>
          </a:xfrm>
          <a:prstGeom prst="rect">
            <a:avLst/>
          </a:prstGeom>
        </p:spPr>
      </p:pic>
    </p:spTree>
    <p:extLst>
      <p:ext uri="{BB962C8B-B14F-4D97-AF65-F5344CB8AC3E}">
        <p14:creationId xmlns:p14="http://schemas.microsoft.com/office/powerpoint/2010/main" val="2641464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Vurderingsprincipper for selskabets ejendomme		</a:t>
            </a:r>
          </a:p>
        </p:txBody>
      </p:sp>
      <p:sp>
        <p:nvSpPr>
          <p:cNvPr id="3" name="Pladsholder til indhold 2"/>
          <p:cNvSpPr>
            <a:spLocks noGrp="1"/>
          </p:cNvSpPr>
          <p:nvPr>
            <p:ph idx="1"/>
          </p:nvPr>
        </p:nvSpPr>
        <p:spPr>
          <a:xfrm>
            <a:off x="457200" y="1268760"/>
            <a:ext cx="8363272" cy="4781128"/>
          </a:xfrm>
        </p:spPr>
        <p:txBody>
          <a:bodyPr/>
          <a:lstStyle/>
          <a:p>
            <a:r>
              <a:rPr lang="da-DK" sz="2800" dirty="0">
                <a:latin typeface="Arial" panose="020B0604020202020204" pitchFamily="34" charset="0"/>
                <a:cs typeface="Arial" panose="020B0604020202020204" pitchFamily="34" charset="0"/>
              </a:rPr>
              <a:t>Det er selskabet bestyrelse og direktion der ubetinget fastsætter værdien af selskabets investeringsejendomme</a:t>
            </a:r>
          </a:p>
          <a:p>
            <a:r>
              <a:rPr lang="da-DK" sz="2800" dirty="0">
                <a:latin typeface="Arial" panose="020B0604020202020204" pitchFamily="34" charset="0"/>
                <a:cs typeface="Arial" panose="020B0604020202020204" pitchFamily="34" charset="0"/>
              </a:rPr>
              <a:t>Der anvendes en afkastmodel for alle investeringsejendomme</a:t>
            </a:r>
          </a:p>
          <a:p>
            <a:r>
              <a:rPr lang="da-DK" sz="2000" dirty="0">
                <a:latin typeface="Arial" panose="020B0604020202020204" pitchFamily="34" charset="0"/>
                <a:cs typeface="Arial" panose="020B0604020202020204" pitchFamily="34" charset="0"/>
              </a:rPr>
              <a:t>Måling og opgørelse af dagsværdien af koncernens investeringsejendomme foretages for hver enkelt investeringsejendom. </a:t>
            </a:r>
          </a:p>
          <a:p>
            <a:r>
              <a:rPr lang="da-DK" sz="2000" dirty="0">
                <a:latin typeface="Arial" panose="020B0604020202020204" pitchFamily="34" charset="0"/>
                <a:cs typeface="Arial" panose="020B0604020202020204" pitchFamily="34" charset="0"/>
              </a:rPr>
              <a:t>Valuarrapporter indhentes hvert år for at sikre uvildige vurderinger af alle ejendomme.</a:t>
            </a:r>
          </a:p>
          <a:p>
            <a:r>
              <a:rPr lang="da-DK" sz="2000" dirty="0">
                <a:latin typeface="Arial" panose="020B0604020202020204" pitchFamily="34" charset="0"/>
                <a:cs typeface="Arial" panose="020B0604020202020204" pitchFamily="34" charset="0"/>
              </a:rPr>
              <a:t>Ejendomme klassificeres regnskabsteknisk i ”dagsværdihierarki 3”, da der ikke er egentlige markedspriser, som højlikvide aktiver</a:t>
            </a:r>
          </a:p>
          <a:p>
            <a:endParaRPr lang="da-DK" sz="2400" dirty="0"/>
          </a:p>
        </p:txBody>
      </p:sp>
      <p:sp>
        <p:nvSpPr>
          <p:cNvPr id="4" name="Pladsholder til slidenummer 3">
            <a:extLst>
              <a:ext uri="{FF2B5EF4-FFF2-40B4-BE49-F238E27FC236}">
                <a16:creationId xmlns:a16="http://schemas.microsoft.com/office/drawing/2014/main" id="{AEE8BAE0-A187-46DD-B607-992F74E6342D}"/>
              </a:ext>
            </a:extLst>
          </p:cNvPr>
          <p:cNvSpPr>
            <a:spLocks noGrp="1"/>
          </p:cNvSpPr>
          <p:nvPr>
            <p:ph type="sldNum" sz="quarter" idx="10"/>
          </p:nvPr>
        </p:nvSpPr>
        <p:spPr/>
        <p:txBody>
          <a:bodyPr/>
          <a:lstStyle/>
          <a:p>
            <a:fld id="{2A5DE2C1-730E-4DF2-964D-B4C61AD91AF6}" type="slidenum">
              <a:rPr lang="da-DK" smtClean="0"/>
              <a:t>55</a:t>
            </a:fld>
            <a:endParaRPr lang="da-DK"/>
          </a:p>
        </p:txBody>
      </p:sp>
    </p:spTree>
    <p:extLst>
      <p:ext uri="{BB962C8B-B14F-4D97-AF65-F5344CB8AC3E}">
        <p14:creationId xmlns:p14="http://schemas.microsoft.com/office/powerpoint/2010/main" val="544253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4FA8C-29F5-4059-9548-0ED2BA4B0E17}"/>
              </a:ext>
            </a:extLst>
          </p:cNvPr>
          <p:cNvSpPr>
            <a:spLocks noGrp="1"/>
          </p:cNvSpPr>
          <p:nvPr>
            <p:ph type="title"/>
          </p:nvPr>
        </p:nvSpPr>
        <p:spPr/>
        <p:txBody>
          <a:bodyPr/>
          <a:lstStyle/>
          <a:p>
            <a:r>
              <a:rPr lang="da-DK" sz="2800" dirty="0"/>
              <a:t>Revisionsudvalget </a:t>
            </a:r>
          </a:p>
        </p:txBody>
      </p:sp>
      <p:sp>
        <p:nvSpPr>
          <p:cNvPr id="3" name="Pladsholder til indhold 2">
            <a:extLst>
              <a:ext uri="{FF2B5EF4-FFF2-40B4-BE49-F238E27FC236}">
                <a16:creationId xmlns:a16="http://schemas.microsoft.com/office/drawing/2014/main" id="{908D0849-DE30-4585-8666-AFC09623143D}"/>
              </a:ext>
            </a:extLst>
          </p:cNvPr>
          <p:cNvSpPr>
            <a:spLocks noGrp="1"/>
          </p:cNvSpPr>
          <p:nvPr>
            <p:ph idx="1"/>
          </p:nvPr>
        </p:nvSpPr>
        <p:spPr/>
        <p:txBody>
          <a:bodyPr/>
          <a:lstStyle/>
          <a:p>
            <a:r>
              <a:rPr lang="da-DK" sz="2400" dirty="0">
                <a:latin typeface="Arial" panose="020B0604020202020204" pitchFamily="34" charset="0"/>
                <a:cs typeface="Arial" panose="020B0604020202020204" pitchFamily="34" charset="0"/>
              </a:rPr>
              <a:t>Bestyrelsen fungerer som revisionsudvalg med næstformanden som formand</a:t>
            </a:r>
          </a:p>
          <a:p>
            <a:r>
              <a:rPr lang="da-DK" sz="3600" dirty="0">
                <a:latin typeface="Arial" panose="020B0604020202020204" pitchFamily="34" charset="0"/>
                <a:cs typeface="Arial" panose="020B0604020202020204" pitchFamily="34" charset="0"/>
              </a:rPr>
              <a:t>Hovedopgaverne:</a:t>
            </a:r>
          </a:p>
          <a:p>
            <a:pPr lvl="1"/>
            <a:r>
              <a:rPr lang="da-DK" sz="3600" dirty="0">
                <a:latin typeface="Arial" panose="020B0604020202020204" pitchFamily="34" charset="0"/>
                <a:cs typeface="Arial" panose="020B0604020202020204" pitchFamily="34" charset="0"/>
              </a:rPr>
              <a:t>Likviditet</a:t>
            </a:r>
          </a:p>
          <a:p>
            <a:pPr lvl="1"/>
            <a:r>
              <a:rPr lang="da-DK" sz="3600" dirty="0">
                <a:latin typeface="Arial" panose="020B0604020202020204" pitchFamily="34" charset="0"/>
                <a:cs typeface="Arial" panose="020B0604020202020204" pitchFamily="34" charset="0"/>
              </a:rPr>
              <a:t>Kapitalstruktur</a:t>
            </a:r>
          </a:p>
          <a:p>
            <a:pPr lvl="1"/>
            <a:r>
              <a:rPr lang="da-DK" sz="3600" dirty="0">
                <a:latin typeface="Arial" panose="020B0604020202020204" pitchFamily="34" charset="0"/>
                <a:cs typeface="Arial" panose="020B0604020202020204" pitchFamily="34" charset="0"/>
              </a:rPr>
              <a:t>Renterisiko</a:t>
            </a:r>
          </a:p>
          <a:p>
            <a:pPr lvl="1"/>
            <a:r>
              <a:rPr lang="da-DK" sz="3600" dirty="0">
                <a:latin typeface="Arial" panose="020B0604020202020204" pitchFamily="34" charset="0"/>
                <a:cs typeface="Arial" panose="020B0604020202020204" pitchFamily="34" charset="0"/>
              </a:rPr>
              <a:t>Vurdering af ejendomme</a:t>
            </a:r>
          </a:p>
          <a:p>
            <a:pPr lvl="1"/>
            <a:r>
              <a:rPr lang="da-DK" sz="3600" dirty="0">
                <a:latin typeface="Arial" panose="020B0604020202020204" pitchFamily="34" charset="0"/>
                <a:cs typeface="Arial" panose="020B0604020202020204" pitchFamily="34" charset="0"/>
              </a:rPr>
              <a:t>Valg af revisor</a:t>
            </a:r>
          </a:p>
          <a:p>
            <a:pPr lvl="1"/>
            <a:endParaRPr lang="da-DK" dirty="0"/>
          </a:p>
          <a:p>
            <a:endParaRPr lang="da-DK" dirty="0"/>
          </a:p>
        </p:txBody>
      </p:sp>
      <p:sp>
        <p:nvSpPr>
          <p:cNvPr id="4" name="Pladsholder til slidenummer 3">
            <a:extLst>
              <a:ext uri="{FF2B5EF4-FFF2-40B4-BE49-F238E27FC236}">
                <a16:creationId xmlns:a16="http://schemas.microsoft.com/office/drawing/2014/main" id="{B169F15F-9DB3-47B4-A26D-27A0A1345BFE}"/>
              </a:ext>
            </a:extLst>
          </p:cNvPr>
          <p:cNvSpPr>
            <a:spLocks noGrp="1"/>
          </p:cNvSpPr>
          <p:nvPr>
            <p:ph type="sldNum" sz="quarter" idx="10"/>
          </p:nvPr>
        </p:nvSpPr>
        <p:spPr/>
        <p:txBody>
          <a:bodyPr/>
          <a:lstStyle/>
          <a:p>
            <a:fld id="{2A5DE2C1-730E-4DF2-964D-B4C61AD91AF6}" type="slidenum">
              <a:rPr lang="da-DK" smtClean="0"/>
              <a:t>56</a:t>
            </a:fld>
            <a:endParaRPr lang="da-DK"/>
          </a:p>
        </p:txBody>
      </p:sp>
    </p:spTree>
    <p:extLst>
      <p:ext uri="{BB962C8B-B14F-4D97-AF65-F5344CB8AC3E}">
        <p14:creationId xmlns:p14="http://schemas.microsoft.com/office/powerpoint/2010/main" val="2616790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ffizienzklassen ,Portfolio ,Fläche ,Leerstandsquote ,Wohneinheiten ,Gewerbeeinheiten ,Anteil Fläche ,Fläche je Einheit ,textbox ,shape ,columnChart ,esriVisual ,filledMap ,map ,map ,shape ,actionButton ,actionButton ,actionButton ,actionButton ,actionButton ,actionButton ,actionButton ,actionButton ,Endenergieträger ,Zahl 50 ,Zahl 40 ,Zahl 30 ,Zahl 20 ,Zahl 12 ,Zahl 7.5 ,Zahl 0 ,CO2 Emissionen ,Auswahl ,Gesamt ,CO2EM abs. Auswahl ,bg weiß ,actionButton ,Btn Energie in-aktiv ,basicShape ,Mrk Energie in-aktiv ,Btn Mieten aktiv ,actionButton ,Mrk Mieten aktiv ,basicShape ,Jahr ,shape ,Legende CO2 EM ,map ,esriVisual ,Flächen ,map ,map ,transparent Overlay ,bg Btn Luftbild ,Btn Luftbild ,bg Btn Energieträger Ansicht ,Btn Energieträger Ansicht ,bg Btn Standorte ,Btn Standorte ,bg Btn Fläche ,actionButton ,shape ,image ,donutChart ,donutChart ,donutChart ,donutChart ,donutChart ,donutChart ,donutChart ,shape ,card ,card ,card ,textbox ,Primärenergiefaktor ,columnChart ,Auswahl ,Gesamt ,EE abs. Auswahl ,Endenergie ,Auswahl ,Gesamt ,EE abs. Auswahl ,Primärenergie ,slicer ,slicer ,slicer ,slicer ,Wärmeversorgung ,Trinkwarmwasser ,Legende Wärmeversorgung ,shape ,... Stromaufteilung ,textFilter25A4896A83E0487089E2B90C9AE57C8A ,textFilter25A4896A83E0487089E2B90C9AE57C8A. Please refer to the notes on this slide for details">
            <a:hlinkClick r:id="rId3"/>
          </p:cNvPr>
          <p:cNvPicPr>
            <a:picLocks noChangeAspect="1"/>
          </p:cNvPicPr>
          <p:nvPr/>
        </p:nvPicPr>
        <p:blipFill>
          <a:blip r:embed="rId4"/>
          <a:stretch>
            <a:fillRect/>
          </a:stretch>
        </p:blipFill>
        <p:spPr>
          <a:xfrm>
            <a:off x="64294" y="987878"/>
            <a:ext cx="9015413" cy="5143500"/>
          </a:xfrm>
          <a:prstGeom prst="rect">
            <a:avLst/>
          </a:prstGeom>
          <a:noFill/>
        </p:spPr>
      </p:pic>
      <p:sp>
        <p:nvSpPr>
          <p:cNvPr id="4" name="Title" hidden="1"/>
          <p:cNvSpPr>
            <a:spLocks noGrp="1"/>
          </p:cNvSpPr>
          <p:nvPr>
            <p:ph type="title"/>
          </p:nvPr>
        </p:nvSpPr>
        <p:spPr/>
        <p:txBody>
          <a:bodyPr/>
          <a:lstStyle/>
          <a:p>
            <a:r>
              <a:t>Portfolio-Übersicht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Btn Energie in-aktiv ,basicShape ,Mrk Energie in-aktiv ,Btn Mieten aktiv ,actionButton ,Mrk Mieten aktiv ,basicShape ,Anteil Fläche ,Fläche ,textbox ,pivotTable ,Portfolio abs ,image ,Jahr ,slicer ,slicer ,slicer ,slicer ,textFilter25A4896A83E0487089E2B90C9AE57C8A ,textFilter25A4896A83E0487089E2B90C9AE57C8A ,Auswahl ,Gesamt ,EE abs. Auswahl ,Endenergie ,Zahl 50 ,Zahl 40 ,Zahl 30 ,Zahl 20 ,Zahl 12 ,Zahl 7.5 ,Zahl 0 ,CO2 Emissionen ,Auswahl ,Gesamt ,CO2EM abs. Auswahl ,bg weiß ,Gewerbeeinheiten ,Wohneinheiten ,Endenergie ,CO2 Emissionen.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Portfolio Scopes 1&amp;2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ackedAreaChart ,stackedAreaChart ,stackedAreaChart ,Stromverteilung ,columnChart ,tableEx ,pivotTable ,lineChart ,KPIs ,Szenario ,image ,BG Bild ,slicer ,slicer ,slicer ,slicer ,Maßnahmenmatrix ,Kosten Maßnahmencluster ,Kosten Verteilung nach Cluster ,Maßnahmen Verteilung nach Cluster ,Btn Cluster aktiv ,Mrk Cluster aktiv ,Btn Verteilung in-aktiv ,Mrk Verteilung in-aktiv ,actionButton ,basicShape ,actionButton ,basicShape ,CO2 Emissionen ,Btn Cluster aktiv ,Mrk Cluster aktiv ,actionButton ,basicShape ,actionButton ,basicShape ,Btn Cluster aktiv ,Mrk rel. aktiv ,Jahr ,textFilter25A4896A83E0487089E2B90C9AE57C8A ,textFilter25A4896A83E0487089E2B90C9AE57C8A.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Entwicklungs-Szenarien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121E000-5E1A-499F-8FE5-BE5A901721E7}"/>
              </a:ext>
            </a:extLst>
          </p:cNvPr>
          <p:cNvSpPr>
            <a:spLocks noGrp="1"/>
          </p:cNvSpPr>
          <p:nvPr>
            <p:ph type="title"/>
          </p:nvPr>
        </p:nvSpPr>
        <p:spPr/>
        <p:txBody>
          <a:bodyPr/>
          <a:lstStyle/>
          <a:p>
            <a:r>
              <a:rPr lang="da-DK" dirty="0"/>
              <a:t>Bestyrelsen</a:t>
            </a:r>
          </a:p>
        </p:txBody>
      </p:sp>
      <p:sp>
        <p:nvSpPr>
          <p:cNvPr id="2" name="Pladsholder til slidenummer 1">
            <a:extLst>
              <a:ext uri="{FF2B5EF4-FFF2-40B4-BE49-F238E27FC236}">
                <a16:creationId xmlns:a16="http://schemas.microsoft.com/office/drawing/2014/main" id="{D0B260AF-1C44-434E-A19C-2BD2E46D2B35}"/>
              </a:ext>
            </a:extLst>
          </p:cNvPr>
          <p:cNvSpPr>
            <a:spLocks noGrp="1"/>
          </p:cNvSpPr>
          <p:nvPr>
            <p:ph type="sldNum" sz="quarter" idx="4294967295"/>
          </p:nvPr>
        </p:nvSpPr>
        <p:spPr>
          <a:xfrm>
            <a:off x="8316416" y="6403553"/>
            <a:ext cx="657944" cy="359618"/>
          </a:xfrm>
        </p:spPr>
        <p:txBody>
          <a:bodyPr/>
          <a:lstStyle/>
          <a:p>
            <a:fld id="{2A5DE2C1-730E-4DF2-964D-B4C61AD91AF6}" type="slidenum">
              <a:rPr lang="da-DK" smtClean="0"/>
              <a:t>6</a:t>
            </a:fld>
            <a:endParaRPr lang="da-DK" dirty="0"/>
          </a:p>
        </p:txBody>
      </p:sp>
      <p:pic>
        <p:nvPicPr>
          <p:cNvPr id="4" name="Billede 3">
            <a:extLst>
              <a:ext uri="{FF2B5EF4-FFF2-40B4-BE49-F238E27FC236}">
                <a16:creationId xmlns:a16="http://schemas.microsoft.com/office/drawing/2014/main" id="{E016A6E3-F214-3C23-FE83-05A9D9081B92}"/>
              </a:ext>
            </a:extLst>
          </p:cNvPr>
          <p:cNvPicPr>
            <a:picLocks noChangeAspect="1"/>
          </p:cNvPicPr>
          <p:nvPr/>
        </p:nvPicPr>
        <p:blipFill rotWithShape="1">
          <a:blip r:embed="rId2"/>
          <a:srcRect l="-8418" t="822" r="4594" b="-822"/>
          <a:stretch/>
        </p:blipFill>
        <p:spPr>
          <a:xfrm>
            <a:off x="1043608" y="1196751"/>
            <a:ext cx="5328592" cy="5431237"/>
          </a:xfrm>
          <a:prstGeom prst="rect">
            <a:avLst/>
          </a:prstGeom>
        </p:spPr>
      </p:pic>
    </p:spTree>
    <p:extLst>
      <p:ext uri="{BB962C8B-B14F-4D97-AF65-F5344CB8AC3E}">
        <p14:creationId xmlns:p14="http://schemas.microsoft.com/office/powerpoint/2010/main" val="242044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12A7-2770-4D1E-9C57-13C7FF8B663A}"/>
              </a:ext>
            </a:extLst>
          </p:cNvPr>
          <p:cNvSpPr>
            <a:spLocks noGrp="1"/>
          </p:cNvSpPr>
          <p:nvPr>
            <p:ph type="title"/>
          </p:nvPr>
        </p:nvSpPr>
        <p:spPr/>
        <p:txBody>
          <a:bodyPr/>
          <a:lstStyle/>
          <a:p>
            <a:r>
              <a:rPr lang="da-DK" sz="2800" dirty="0"/>
              <a:t>Koncernoversigt </a:t>
            </a:r>
          </a:p>
        </p:txBody>
      </p:sp>
      <p:sp>
        <p:nvSpPr>
          <p:cNvPr id="4" name="Pladsholder til slidenummer 3">
            <a:extLst>
              <a:ext uri="{FF2B5EF4-FFF2-40B4-BE49-F238E27FC236}">
                <a16:creationId xmlns:a16="http://schemas.microsoft.com/office/drawing/2014/main" id="{76C50D42-7C22-460D-B7AC-0EA80453614E}"/>
              </a:ext>
            </a:extLst>
          </p:cNvPr>
          <p:cNvSpPr>
            <a:spLocks noGrp="1"/>
          </p:cNvSpPr>
          <p:nvPr>
            <p:ph type="sldNum" sz="quarter" idx="10"/>
          </p:nvPr>
        </p:nvSpPr>
        <p:spPr>
          <a:xfrm>
            <a:off x="8531792" y="6389934"/>
            <a:ext cx="611088" cy="385018"/>
          </a:xfrm>
        </p:spPr>
        <p:txBody>
          <a:bodyPr/>
          <a:lstStyle/>
          <a:p>
            <a:fld id="{2A5DE2C1-730E-4DF2-964D-B4C61AD91AF6}" type="slidenum">
              <a:rPr lang="da-DK" smtClean="0"/>
              <a:t>7</a:t>
            </a:fld>
            <a:endParaRPr lang="da-DK" dirty="0"/>
          </a:p>
        </p:txBody>
      </p:sp>
      <p:pic>
        <p:nvPicPr>
          <p:cNvPr id="5" name="Billede 4">
            <a:extLst>
              <a:ext uri="{FF2B5EF4-FFF2-40B4-BE49-F238E27FC236}">
                <a16:creationId xmlns:a16="http://schemas.microsoft.com/office/drawing/2014/main" id="{3F9FF2F7-3C0A-F1D2-1BCF-FD9D7D3C0D3D}"/>
              </a:ext>
            </a:extLst>
          </p:cNvPr>
          <p:cNvPicPr>
            <a:picLocks noChangeAspect="1"/>
          </p:cNvPicPr>
          <p:nvPr/>
        </p:nvPicPr>
        <p:blipFill rotWithShape="1">
          <a:blip r:embed="rId2"/>
          <a:srcRect l="4325" t="8826" r="2751"/>
          <a:stretch/>
        </p:blipFill>
        <p:spPr>
          <a:xfrm>
            <a:off x="182359" y="2060848"/>
            <a:ext cx="8710121" cy="2942150"/>
          </a:xfrm>
          <a:prstGeom prst="rect">
            <a:avLst/>
          </a:prstGeom>
        </p:spPr>
      </p:pic>
    </p:spTree>
    <p:extLst>
      <p:ext uri="{BB962C8B-B14F-4D97-AF65-F5344CB8AC3E}">
        <p14:creationId xmlns:p14="http://schemas.microsoft.com/office/powerpoint/2010/main" val="412476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12A7-2770-4D1E-9C57-13C7FF8B663A}"/>
              </a:ext>
            </a:extLst>
          </p:cNvPr>
          <p:cNvSpPr>
            <a:spLocks noGrp="1"/>
          </p:cNvSpPr>
          <p:nvPr>
            <p:ph type="title"/>
          </p:nvPr>
        </p:nvSpPr>
        <p:spPr>
          <a:xfrm>
            <a:off x="288282" y="266241"/>
            <a:ext cx="8229600" cy="1013224"/>
          </a:xfrm>
        </p:spPr>
        <p:txBody>
          <a:bodyPr/>
          <a:lstStyle/>
          <a:p>
            <a:r>
              <a:rPr lang="da-DK" sz="2800" dirty="0"/>
              <a:t>Organisering med tre forsvarsværker</a:t>
            </a:r>
            <a:br>
              <a:rPr lang="da-DK" sz="2400" dirty="0"/>
            </a:br>
            <a:endParaRPr lang="da-DK" sz="2800" b="1" dirty="0"/>
          </a:p>
        </p:txBody>
      </p:sp>
      <p:sp>
        <p:nvSpPr>
          <p:cNvPr id="4" name="Pladsholder til slidenummer 3">
            <a:extLst>
              <a:ext uri="{FF2B5EF4-FFF2-40B4-BE49-F238E27FC236}">
                <a16:creationId xmlns:a16="http://schemas.microsoft.com/office/drawing/2014/main" id="{76C50D42-7C22-460D-B7AC-0EA80453614E}"/>
              </a:ext>
            </a:extLst>
          </p:cNvPr>
          <p:cNvSpPr>
            <a:spLocks noGrp="1"/>
          </p:cNvSpPr>
          <p:nvPr>
            <p:ph type="sldNum" sz="quarter" idx="10"/>
          </p:nvPr>
        </p:nvSpPr>
        <p:spPr>
          <a:xfrm>
            <a:off x="8531792" y="6389934"/>
            <a:ext cx="611088" cy="385018"/>
          </a:xfrm>
        </p:spPr>
        <p:txBody>
          <a:bodyPr/>
          <a:lstStyle/>
          <a:p>
            <a:fld id="{2A5DE2C1-730E-4DF2-964D-B4C61AD91AF6}" type="slidenum">
              <a:rPr lang="da-DK" smtClean="0"/>
              <a:t>8</a:t>
            </a:fld>
            <a:endParaRPr lang="da-DK" dirty="0"/>
          </a:p>
        </p:txBody>
      </p:sp>
      <p:pic>
        <p:nvPicPr>
          <p:cNvPr id="3" name="Billede 2">
            <a:extLst>
              <a:ext uri="{FF2B5EF4-FFF2-40B4-BE49-F238E27FC236}">
                <a16:creationId xmlns:a16="http://schemas.microsoft.com/office/drawing/2014/main" id="{BC2B6343-06FA-48AC-8C8F-9325242161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9674" y="1556791"/>
            <a:ext cx="7106741" cy="4896795"/>
          </a:xfrm>
          <a:prstGeom prst="rect">
            <a:avLst/>
          </a:prstGeom>
        </p:spPr>
      </p:pic>
      <p:sp>
        <p:nvSpPr>
          <p:cNvPr id="5" name="Tekstfelt 4">
            <a:extLst>
              <a:ext uri="{FF2B5EF4-FFF2-40B4-BE49-F238E27FC236}">
                <a16:creationId xmlns:a16="http://schemas.microsoft.com/office/drawing/2014/main" id="{4CAF1479-08D2-6523-E6BB-262B01E11D99}"/>
              </a:ext>
            </a:extLst>
          </p:cNvPr>
          <p:cNvSpPr txBox="1"/>
          <p:nvPr/>
        </p:nvSpPr>
        <p:spPr>
          <a:xfrm>
            <a:off x="319570" y="1002139"/>
            <a:ext cx="7632847" cy="830997"/>
          </a:xfrm>
          <a:prstGeom prst="rect">
            <a:avLst/>
          </a:prstGeom>
          <a:noFill/>
        </p:spPr>
        <p:txBody>
          <a:bodyPr wrap="square" rtlCol="0">
            <a:spAutoFit/>
          </a:bodyPr>
          <a:lstStyle/>
          <a:p>
            <a:r>
              <a:rPr lang="da-DK" sz="2400" b="1" dirty="0">
                <a:solidFill>
                  <a:schemeClr val="tx1"/>
                </a:solidFill>
              </a:rPr>
              <a:t>PO arbejder organisatorisk i en helt speciel model, </a:t>
            </a:r>
            <a:br>
              <a:rPr lang="da-DK" sz="2400" b="1" dirty="0">
                <a:solidFill>
                  <a:schemeClr val="tx1"/>
                </a:solidFill>
              </a:rPr>
            </a:br>
            <a:r>
              <a:rPr lang="da-DK" sz="2400" b="1" dirty="0">
                <a:solidFill>
                  <a:schemeClr val="tx1"/>
                </a:solidFill>
              </a:rPr>
              <a:t>hvor vi outsourcer til de bedste eksperter.</a:t>
            </a:r>
            <a:endParaRPr lang="da-DK" dirty="0"/>
          </a:p>
        </p:txBody>
      </p:sp>
    </p:spTree>
    <p:extLst>
      <p:ext uri="{BB962C8B-B14F-4D97-AF65-F5344CB8AC3E}">
        <p14:creationId xmlns:p14="http://schemas.microsoft.com/office/powerpoint/2010/main" val="141273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851DF-BC41-46A4-9840-64C67F6BB1E0}"/>
              </a:ext>
            </a:extLst>
          </p:cNvPr>
          <p:cNvSpPr>
            <a:spLocks noGrp="1"/>
          </p:cNvSpPr>
          <p:nvPr>
            <p:ph type="title"/>
          </p:nvPr>
        </p:nvSpPr>
        <p:spPr/>
        <p:txBody>
          <a:bodyPr/>
          <a:lstStyle/>
          <a:p>
            <a:r>
              <a:rPr lang="da-DK" sz="2800" dirty="0"/>
              <a:t>Kort om bestyrelsens arbejde i 2022</a:t>
            </a:r>
          </a:p>
        </p:txBody>
      </p:sp>
      <p:sp>
        <p:nvSpPr>
          <p:cNvPr id="3" name="Pladsholder til indhold 2">
            <a:extLst>
              <a:ext uri="{FF2B5EF4-FFF2-40B4-BE49-F238E27FC236}">
                <a16:creationId xmlns:a16="http://schemas.microsoft.com/office/drawing/2014/main" id="{51D85625-4258-4C5A-8177-D252C67702C9}"/>
              </a:ext>
            </a:extLst>
          </p:cNvPr>
          <p:cNvSpPr>
            <a:spLocks noGrp="1"/>
          </p:cNvSpPr>
          <p:nvPr>
            <p:ph idx="1"/>
          </p:nvPr>
        </p:nvSpPr>
        <p:spPr>
          <a:xfrm>
            <a:off x="251520" y="1052736"/>
            <a:ext cx="8229600" cy="4525963"/>
          </a:xfrm>
        </p:spPr>
        <p:txBody>
          <a:bodyPr/>
          <a:lstStyle/>
          <a:p>
            <a:r>
              <a:rPr lang="da-DK" sz="2400" dirty="0">
                <a:latin typeface="Arial" panose="020B0604020202020204" pitchFamily="34" charset="0"/>
                <a:cs typeface="Arial" panose="020B0604020202020204" pitchFamily="34" charset="0"/>
              </a:rPr>
              <a:t>Der har været afholdt  7 møder i bestyrelsen og 2 møder i revisionsudvalget (hele bestyrelsen med KH som formand)</a:t>
            </a:r>
          </a:p>
          <a:p>
            <a:r>
              <a:rPr lang="da-DK" sz="2400" dirty="0">
                <a:latin typeface="Arial" panose="020B0604020202020204" pitchFamily="34" charset="0"/>
                <a:cs typeface="Arial" panose="020B0604020202020204" pitchFamily="34" charset="0"/>
              </a:rPr>
              <a:t>Væsentlige konklusioner for det børsnoterede selskab:</a:t>
            </a:r>
          </a:p>
          <a:p>
            <a:r>
              <a:rPr lang="da-DK" sz="2400" dirty="0">
                <a:latin typeface="Arial" panose="020B0604020202020204" pitchFamily="34" charset="0"/>
                <a:cs typeface="Arial" panose="020B0604020202020204" pitchFamily="34" charset="0"/>
              </a:rPr>
              <a:t>Vi er underlagt omfattende lovgivning omkring investorbeskyttelse og kontrol (et IFRS-selskab)</a:t>
            </a:r>
          </a:p>
          <a:p>
            <a:r>
              <a:rPr lang="da-DK" sz="2400" dirty="0">
                <a:latin typeface="Arial" panose="020B0604020202020204" pitchFamily="34" charset="0"/>
                <a:cs typeface="Arial" panose="020B0604020202020204" pitchFamily="34" charset="0"/>
              </a:rPr>
              <a:t>Vi arbejder for alle vores aktionærer og fokuserer på langsigtet værdiskabelse og udvikling af selskabet</a:t>
            </a:r>
          </a:p>
          <a:p>
            <a:r>
              <a:rPr lang="da-DK" sz="2400" dirty="0">
                <a:latin typeface="Arial" panose="020B0604020202020204" pitchFamily="34" charset="0"/>
                <a:cs typeface="Arial" panose="020B0604020202020204" pitchFamily="34" charset="0"/>
              </a:rPr>
              <a:t>Risikostyring er en stor del af opgaven</a:t>
            </a:r>
          </a:p>
          <a:p>
            <a:r>
              <a:rPr lang="da-DK" sz="2400" dirty="0">
                <a:latin typeface="Arial" panose="020B0604020202020204" pitchFamily="34" charset="0"/>
                <a:cs typeface="Arial" panose="020B0604020202020204" pitchFamily="34" charset="0"/>
              </a:rPr>
              <a:t>Fokus på faste omkostninger og dermed stadig udvikling af </a:t>
            </a:r>
            <a:r>
              <a:rPr lang="da-DK" sz="2400" dirty="0" err="1">
                <a:latin typeface="Arial" panose="020B0604020202020204" pitchFamily="34" charset="0"/>
                <a:cs typeface="Arial" panose="020B0604020202020204" pitchFamily="34" charset="0"/>
              </a:rPr>
              <a:t>PO`s</a:t>
            </a:r>
            <a:r>
              <a:rPr lang="da-DK" sz="2400" dirty="0">
                <a:latin typeface="Arial" panose="020B0604020202020204" pitchFamily="34" charset="0"/>
                <a:cs typeface="Arial" panose="020B0604020202020204" pitchFamily="34" charset="0"/>
              </a:rPr>
              <a:t> outsourcing-model.</a:t>
            </a:r>
          </a:p>
          <a:p>
            <a:endParaRPr lang="da-DK" dirty="0"/>
          </a:p>
          <a:p>
            <a:endParaRPr lang="da-DK" dirty="0"/>
          </a:p>
          <a:p>
            <a:pPr lvl="1"/>
            <a:endParaRPr lang="da-DK" dirty="0"/>
          </a:p>
        </p:txBody>
      </p:sp>
      <p:sp>
        <p:nvSpPr>
          <p:cNvPr id="4" name="Pladsholder til slidenummer 3">
            <a:extLst>
              <a:ext uri="{FF2B5EF4-FFF2-40B4-BE49-F238E27FC236}">
                <a16:creationId xmlns:a16="http://schemas.microsoft.com/office/drawing/2014/main" id="{F9CF9F0B-37AF-42EB-AF16-3CBABB358D65}"/>
              </a:ext>
            </a:extLst>
          </p:cNvPr>
          <p:cNvSpPr>
            <a:spLocks noGrp="1"/>
          </p:cNvSpPr>
          <p:nvPr>
            <p:ph type="sldNum" sz="quarter" idx="10"/>
          </p:nvPr>
        </p:nvSpPr>
        <p:spPr/>
        <p:txBody>
          <a:bodyPr/>
          <a:lstStyle/>
          <a:p>
            <a:fld id="{2A5DE2C1-730E-4DF2-964D-B4C61AD91AF6}" type="slidenum">
              <a:rPr lang="da-DK" smtClean="0"/>
              <a:t>9</a:t>
            </a:fld>
            <a:endParaRPr lang="da-DK"/>
          </a:p>
        </p:txBody>
      </p:sp>
    </p:spTree>
    <p:extLst>
      <p:ext uri="{BB962C8B-B14F-4D97-AF65-F5344CB8AC3E}">
        <p14:creationId xmlns:p14="http://schemas.microsoft.com/office/powerpoint/2010/main" val="478376875"/>
      </p:ext>
    </p:extLst>
  </p:cSld>
  <p:clrMapOvr>
    <a:masterClrMapping/>
  </p:clrMapOvr>
</p:sld>
</file>

<file path=ppt/theme/theme1.xml><?xml version="1.0" encoding="utf-8"?>
<a:theme xmlns:a="http://schemas.openxmlformats.org/drawingml/2006/main" name="M-C pre">
  <a:themeElements>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 pre">
      <a:majorFont>
        <a:latin typeface="Verdana"/>
        <a:ea typeface=""/>
        <a:cs typeface=""/>
      </a:majorFont>
      <a:minorFont>
        <a:latin typeface="Times"/>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 p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 p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 p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 p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 p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 p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 p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 p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 p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 p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 p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534CA6309E2C4489BA34698B9DB489C" ma:contentTypeVersion="17" ma:contentTypeDescription="Opret et nyt dokument." ma:contentTypeScope="" ma:versionID="527ae5f35ac05aa47d9bc1c74d8ec5f0">
  <xsd:schema xmlns:xsd="http://www.w3.org/2001/XMLSchema" xmlns:xs="http://www.w3.org/2001/XMLSchema" xmlns:p="http://schemas.microsoft.com/office/2006/metadata/properties" xmlns:ns2="3316de45-c2f6-439e-809f-d409020129be" xmlns:ns3="e5ac49c1-55cc-45b7-818c-def5cf0e68f6" targetNamespace="http://schemas.microsoft.com/office/2006/metadata/properties" ma:root="true" ma:fieldsID="fe5e46905570fa4170f030c86152372f" ns2:_="" ns3:_="">
    <xsd:import namespace="3316de45-c2f6-439e-809f-d409020129be"/>
    <xsd:import namespace="e5ac49c1-55cc-45b7-818c-def5cf0e68f6"/>
    <xsd:element name="properties">
      <xsd:complexType>
        <xsd:sequence>
          <xsd:element name="documentManagement">
            <xsd:complexType>
              <xsd:all>
                <xsd:element ref="ns2:dato"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6de45-c2f6-439e-809f-d409020129be" elementFormDefault="qualified">
    <xsd:import namespace="http://schemas.microsoft.com/office/2006/documentManagement/types"/>
    <xsd:import namespace="http://schemas.microsoft.com/office/infopath/2007/PartnerControls"/>
    <xsd:element name="dato" ma:index="8" nillable="true" ma:displayName="dato" ma:format="DateOnly" ma:indexed="true" ma:internalName="dato">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fdd91785-8f33-47cd-bcf5-6675be1c52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ac49c1-55cc-45b7-818c-def5cf0e68f6" elementFormDefault="qualified">
    <xsd:import namespace="http://schemas.microsoft.com/office/2006/documentManagement/types"/>
    <xsd:import namespace="http://schemas.microsoft.com/office/infopath/2007/PartnerControls"/>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t med detaljer" ma:description="" ma:internalName="SharedWithDetails" ma:readOnly="true">
      <xsd:simpleType>
        <xsd:restriction base="dms:Note">
          <xsd:maxLength value="255"/>
        </xsd:restriction>
      </xsd:simpleType>
    </xsd:element>
    <xsd:element name="TaxCatchAll" ma:index="24" nillable="true" ma:displayName="Taxonomy Catch All Column" ma:hidden="true" ma:list="{e9214d2c-10bb-4ac0-842c-c5bccc345467}" ma:internalName="TaxCatchAll" ma:showField="CatchAllData" ma:web="e5ac49c1-55cc-45b7-818c-def5cf0e6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o xmlns="3316de45-c2f6-439e-809f-d409020129be" xsi:nil="true"/>
    <TaxCatchAll xmlns="e5ac49c1-55cc-45b7-818c-def5cf0e68f6" xsi:nil="true"/>
    <lcf76f155ced4ddcb4097134ff3c332f xmlns="3316de45-c2f6-439e-809f-d40902012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9924CD-0511-4EF6-B8CC-29D03CC04B88}">
  <ds:schemaRefs>
    <ds:schemaRef ds:uri="http://schemas.microsoft.com/sharepoint/v3/contenttype/forms"/>
  </ds:schemaRefs>
</ds:datastoreItem>
</file>

<file path=customXml/itemProps2.xml><?xml version="1.0" encoding="utf-8"?>
<ds:datastoreItem xmlns:ds="http://schemas.openxmlformats.org/officeDocument/2006/customXml" ds:itemID="{1F8C375F-0146-4E78-9186-87EE42EF1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6de45-c2f6-439e-809f-d409020129be"/>
    <ds:schemaRef ds:uri="e5ac49c1-55cc-45b7-818c-def5cf0e6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5C25A4-715D-412E-A2E2-B06757CBE398}">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purl.org/dc/elements/1.1/"/>
    <ds:schemaRef ds:uri="e5ac49c1-55cc-45b7-818c-def5cf0e68f6"/>
    <ds:schemaRef ds:uri="http://schemas.microsoft.com/office/infopath/2007/PartnerControls"/>
    <ds:schemaRef ds:uri="3316de45-c2f6-439e-809f-d409020129b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C:\Documents and Settings\mogens møller\Skrivebord\M-C pre.ppt</Template>
  <TotalTime>16245</TotalTime>
  <Words>3410</Words>
  <Application>Microsoft Office PowerPoint</Application>
  <PresentationFormat>Skærmshow (4:3)</PresentationFormat>
  <Paragraphs>939</Paragraphs>
  <Slides>59</Slides>
  <Notes>18</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59</vt:i4>
      </vt:variant>
    </vt:vector>
  </HeadingPairs>
  <TitlesOfParts>
    <vt:vector size="69" baseType="lpstr">
      <vt:lpstr>Arial</vt:lpstr>
      <vt:lpstr>Calibri</vt:lpstr>
      <vt:lpstr>Calibri Light</vt:lpstr>
      <vt:lpstr>Times</vt:lpstr>
      <vt:lpstr>Times New Roman</vt:lpstr>
      <vt:lpstr>Verdana</vt:lpstr>
      <vt:lpstr>Wingdings</vt:lpstr>
      <vt:lpstr>M-C pre</vt:lpstr>
      <vt:lpstr>Brugerdefineret design</vt:lpstr>
      <vt:lpstr>Worksheet</vt:lpstr>
      <vt:lpstr>PowerPoint-præsentation</vt:lpstr>
      <vt:lpstr>Dagsorden</vt:lpstr>
      <vt:lpstr>Valg af dirigent og referent</vt:lpstr>
      <vt:lpstr>Dagsorden</vt:lpstr>
      <vt:lpstr>Formandens beretning</vt:lpstr>
      <vt:lpstr>Bestyrelsen</vt:lpstr>
      <vt:lpstr>Koncernoversigt </vt:lpstr>
      <vt:lpstr>Organisering med tre forsvarsværker </vt:lpstr>
      <vt:lpstr>Kort om bestyrelsens arbejde i 2022</vt:lpstr>
      <vt:lpstr>Værdiskabelse: Bestyrelse og ledelse har ansvaret for ”overskud før skat og før værdiregulering”. </vt:lpstr>
      <vt:lpstr>Prime Office mod indeks i 10 år</vt:lpstr>
      <vt:lpstr>Væsentlig dokumentation i 2022</vt:lpstr>
      <vt:lpstr>Væsentlig dokumentation i 2022</vt:lpstr>
      <vt:lpstr>God selskabsledelse (G)</vt:lpstr>
      <vt:lpstr>God selskabsledelse (G)</vt:lpstr>
      <vt:lpstr>God selskabsledelse (G)</vt:lpstr>
      <vt:lpstr>God selskabsledelse (G)</vt:lpstr>
      <vt:lpstr>Fokusområder fremadrettet</vt:lpstr>
      <vt:lpstr>ESG-rapport</vt:lpstr>
      <vt:lpstr>Aarhus Havn: Endnu ikke købt.</vt:lpstr>
      <vt:lpstr>Konkurrenceprojektet </vt:lpstr>
      <vt:lpstr>Visualisering </vt:lpstr>
      <vt:lpstr>Rentekurve 12.04.2023</vt:lpstr>
      <vt:lpstr>Dagsorden</vt:lpstr>
      <vt:lpstr>Dagsorden</vt:lpstr>
      <vt:lpstr>Strategi i Prime Office</vt:lpstr>
      <vt:lpstr>Selskabets ejendomstal</vt:lpstr>
      <vt:lpstr>Prime Office i en tabel </vt:lpstr>
      <vt:lpstr>Kursudvikling frem til 12.04.2023 11:57</vt:lpstr>
      <vt:lpstr>Værdiskabelse</vt:lpstr>
      <vt:lpstr>Resultatopgørelse</vt:lpstr>
      <vt:lpstr>Totalindkomst 2022</vt:lpstr>
      <vt:lpstr>Segmenter årsregnskab side 56</vt:lpstr>
      <vt:lpstr>Investeringsejendomme og vurderinger</vt:lpstr>
      <vt:lpstr>Aktiver</vt:lpstr>
      <vt:lpstr>Passiver</vt:lpstr>
      <vt:lpstr>Gældsforpligtelser</vt:lpstr>
      <vt:lpstr>Rentesikringer</vt:lpstr>
      <vt:lpstr>Dagsorden</vt:lpstr>
      <vt:lpstr>Fordeling af årets over- / underskud</vt:lpstr>
      <vt:lpstr>Dagsorden</vt:lpstr>
      <vt:lpstr>Vejledende afstemning om vederlagsrapport</vt:lpstr>
      <vt:lpstr> Bestyrelsen foreslår genvalg af:</vt:lpstr>
      <vt:lpstr>Valg af revisor</vt:lpstr>
      <vt:lpstr>Dagsorden</vt:lpstr>
      <vt:lpstr>Bemyndigelse til erhvervelse af egne aktier</vt:lpstr>
      <vt:lpstr>Dagsorden</vt:lpstr>
      <vt:lpstr>Bemyndigelse til kapitalforhøjelse</vt:lpstr>
      <vt:lpstr>Bemyndigelse til kapitalforhøjelse</vt:lpstr>
      <vt:lpstr>Bemyndigelse til kapitalforhøjelse</vt:lpstr>
      <vt:lpstr>Dagsorden</vt:lpstr>
      <vt:lpstr>Dagsorden</vt:lpstr>
      <vt:lpstr>PowerPoint-præsentation</vt:lpstr>
      <vt:lpstr>PowerPoint-præsentation</vt:lpstr>
      <vt:lpstr>Vurderingsprincipper for selskabets ejendomme  </vt:lpstr>
      <vt:lpstr>Revisionsudvalget </vt:lpstr>
      <vt:lpstr>Portfolio-Übersicht</vt:lpstr>
      <vt:lpstr>Portfolio Scopes 1&amp;2</vt:lpstr>
      <vt:lpstr>Entwicklungs-Szenarien</vt:lpstr>
    </vt:vector>
  </TitlesOfParts>
  <Company>Moller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mvm</dc:creator>
  <cp:lastModifiedBy>Mogens Vinther Møller</cp:lastModifiedBy>
  <cp:revision>559</cp:revision>
  <cp:lastPrinted>2021-04-12T07:24:16Z</cp:lastPrinted>
  <dcterms:created xsi:type="dcterms:W3CDTF">2008-05-23T09:29:25Z</dcterms:created>
  <dcterms:modified xsi:type="dcterms:W3CDTF">2023-04-12T09:52:48Z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0x0101002534CA6309E2C4489BA34698B9DB489C</vt:lpwstr>
  </property>
  <property fmtid="{D5CDD505-2E9C-101B-9397-08002B2CF9AE}" pid="3" name="MediaServiceImageTags">
    <vt:lpwstr/>
  </property>
</Properties>
</file>